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26"/>
  </p:notesMasterIdLst>
  <p:sldIdLst>
    <p:sldId id="572" r:id="rId4"/>
    <p:sldId id="584" r:id="rId5"/>
    <p:sldId id="569" r:id="rId6"/>
    <p:sldId id="570" r:id="rId7"/>
    <p:sldId id="585" r:id="rId8"/>
    <p:sldId id="561" r:id="rId9"/>
    <p:sldId id="582" r:id="rId10"/>
    <p:sldId id="583" r:id="rId11"/>
    <p:sldId id="560" r:id="rId12"/>
    <p:sldId id="574" r:id="rId13"/>
    <p:sldId id="575" r:id="rId14"/>
    <p:sldId id="576" r:id="rId15"/>
    <p:sldId id="573" r:id="rId16"/>
    <p:sldId id="566" r:id="rId17"/>
    <p:sldId id="568" r:id="rId18"/>
    <p:sldId id="563" r:id="rId19"/>
    <p:sldId id="571" r:id="rId20"/>
    <p:sldId id="579" r:id="rId21"/>
    <p:sldId id="580" r:id="rId22"/>
    <p:sldId id="586" r:id="rId23"/>
    <p:sldId id="587" r:id="rId24"/>
    <p:sldId id="58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yriakos Pierides" initials="KP" lastIdx="0" clrIdx="0">
    <p:extLst>
      <p:ext uri="{19B8F6BF-5375-455C-9EA6-DF929625EA0E}">
        <p15:presenceInfo xmlns:p15="http://schemas.microsoft.com/office/powerpoint/2012/main" userId="685cf3055d5aa9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07"/>
    <a:srgbClr val="D44606"/>
    <a:srgbClr val="C23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3" autoAdjust="0"/>
    <p:restoredTop sz="94249" autoAdjust="0"/>
  </p:normalViewPr>
  <p:slideViewPr>
    <p:cSldViewPr>
      <p:cViewPr varScale="1">
        <p:scale>
          <a:sx n="112" d="100"/>
          <a:sy n="112" d="100"/>
        </p:scale>
        <p:origin x="168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4B16D-D681-4B85-A4B3-183B4BDA52DF}" type="datetimeFigureOut">
              <a:rPr lang="en-US" smtClean="0"/>
              <a:t>11/15/18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17559-2962-46CE-B235-A1A29C9C8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92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69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82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07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45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589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80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3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0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182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305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4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90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92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88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2771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412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90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81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7751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324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461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7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26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151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148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45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69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032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6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46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/>
              <a:t>ΤΕΛΙΚΗ ΔΗΜΟΣΙΟΓΡΑΦΙΚΗ ΔΙΑΣΚΕΨΗ ΕΚΣΤΡΑΤΕΙΑΣ 15 Νοεμβρίου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3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8219256" cy="507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3616" y="6517852"/>
            <a:ext cx="370384" cy="3401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381327"/>
            <a:ext cx="1449720" cy="349685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7740352" y="6549987"/>
            <a:ext cx="1331168" cy="29575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Stelios Pierides</a:t>
            </a:r>
            <a:endParaRPr lang="en-US" sz="1000" dirty="0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874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160" y="6309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76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C00000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8219256" cy="507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3616" y="6517852"/>
            <a:ext cx="370384" cy="3401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381327"/>
            <a:ext cx="1449720" cy="349685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7740352" y="6549987"/>
            <a:ext cx="1331168" cy="29575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Stelios Pierides</a:t>
            </a:r>
            <a:endParaRPr lang="en-US" sz="1000" dirty="0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874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160" y="6309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555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C00000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8219256" cy="507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002060"/>
                </a:solidFill>
              </a:defRPr>
            </a:lvl1pPr>
          </a:lstStyle>
          <a:p>
            <a:r>
              <a:rPr lang="el-GR"/>
              <a:t>ΤΕΛΙΚΗ ΔΗΜΟΣΙΟΓΡΑΦΙΚΗ ΔΙΑΣΚΕΨΗ ΕΚΣΤΡΑΤΕΙΑΣ 15 Νοεμβρίου 2018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3616" y="6517852"/>
            <a:ext cx="370384" cy="3401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E2425-5250-4FD3-A35B-77934F6692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381327"/>
            <a:ext cx="1449720" cy="349685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7740352" y="6549987"/>
            <a:ext cx="1331168" cy="29575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Stelios Pierides</a:t>
            </a:r>
            <a:endParaRPr lang="en-US" sz="1000" dirty="0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874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-10160" y="6309320"/>
            <a:ext cx="914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90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C00000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youtube.com/watch?time_continue=17&amp;v=Kb_UEQ3BECI" TargetMode="External"/><Relationship Id="rId5" Type="http://schemas.openxmlformats.org/officeDocument/2006/relationships/hyperlink" Target="https://www.youtube.com/watch?time_continue=58&amp;v=S2csWOffaTs" TargetMode="External"/><Relationship Id="rId4" Type="http://schemas.openxmlformats.org/officeDocument/2006/relationships/hyperlink" Target="https://www.youtube.com/watch?v=V8v2ZI6rCxw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openxmlformats.org/officeDocument/2006/relationships/hyperlink" Target="https://www.youtube.com/watch?v=pVCs9Iu6aiI" TargetMode="External"/><Relationship Id="rId4" Type="http://schemas.openxmlformats.org/officeDocument/2006/relationships/hyperlink" Target="https://www.youtube.com/watch?v=jK9zKWJqFa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hyperlink" Target="https://www.youtube.com/watch?v=PbjA35pcFXs" TargetMode="External"/><Relationship Id="rId4" Type="http://schemas.openxmlformats.org/officeDocument/2006/relationships/hyperlink" Target="https://www.youtube.com/watch?v=BZ75yxXLGhk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.png"/><Relationship Id="rId5" Type="http://schemas.openxmlformats.org/officeDocument/2006/relationships/hyperlink" Target="https://www.youtube.com/watch?v=S2csWOffaTs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hyperlink" Target="https://www.youtube.com/watch?v=V8v2ZI6rCxw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hyperlink" Target="http://cyprusaware.eu/ekstratia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cyprusaware.eu/i-ekstrateia-mas-sta-mme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571" y="3264155"/>
            <a:ext cx="7658000" cy="1765431"/>
          </a:xfrm>
        </p:spPr>
        <p:txBody>
          <a:bodyPr>
            <a:normAutofit fontScale="62500" lnSpcReduction="20000"/>
          </a:bodyPr>
          <a:lstStyle/>
          <a:p>
            <a:r>
              <a:rPr lang="el-GR" sz="4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Οι πρόσφυγες, οι μετανάστες και τα ΜΜΕ </a:t>
            </a:r>
          </a:p>
          <a:p>
            <a:r>
              <a:rPr lang="el-GR" sz="4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«Οι άνθρωποι πίσω από τους αριθμούς»</a:t>
            </a:r>
          </a:p>
          <a:p>
            <a:r>
              <a:rPr lang="el-GR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ΔΗΜΟΣΙΟΓΡΑΦΙΚΗ ΔΙΑΣΚΕΨΗ- ΗΜΕΡΙΔΑ ΕΚΣΤΡΑΤΕΙΑΣ</a:t>
            </a:r>
          </a:p>
          <a:p>
            <a:r>
              <a:rPr lang="el-GR" sz="2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Νοεμβρίου 2018 – Σπίτι της ΕΕ - Λευκωσία</a:t>
            </a:r>
            <a:br>
              <a:rPr lang="el-GR" sz="2800" b="1" i="1" dirty="0">
                <a:solidFill>
                  <a:schemeClr val="tx2"/>
                </a:solidFill>
              </a:rPr>
            </a:br>
            <a:endParaRPr lang="el-GR" sz="28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01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Παραγωγή ταινιών μικρού μήκους και ντοκιμαντέρ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00199"/>
            <a:ext cx="403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l-GR" sz="1400" b="1" dirty="0"/>
              <a:t>«ΔΙΑΦΟΡΕΤΙΚΟΤΗΤΑ, Η ΔΥΝΑΜΗ ΜΑΣ!»</a:t>
            </a:r>
          </a:p>
          <a:p>
            <a:pPr lvl="0">
              <a:defRPr/>
            </a:pPr>
            <a:r>
              <a:rPr lang="el-GR" sz="1400" dirty="0">
                <a:solidFill>
                  <a:prstClr val="black"/>
                </a:solidFill>
                <a:hlinkClick r:id="rId4"/>
              </a:rPr>
              <a:t>https://www.youtube.com/watch?v=V8v2ZI6rCxw</a:t>
            </a: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«ΟΙ ΆΓΝΩΣΤΟΙ THΣ ΔΙΠΛΑΝΗΣ ΠΟΡΤΑΣ» PART 1</a:t>
            </a:r>
          </a:p>
          <a:p>
            <a:pPr lvl="0">
              <a:defRPr/>
            </a:pPr>
            <a:r>
              <a:rPr lang="el-GR" sz="1400" dirty="0">
                <a:solidFill>
                  <a:prstClr val="black"/>
                </a:solidFill>
                <a:hlinkClick r:id="rId5"/>
              </a:rPr>
              <a:t>https://www.youtube.com/watch?time_continue=58&amp;v=S2csWOffaTs</a:t>
            </a: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«ΟΙ ΆΓΝΩΣΤΟΙ THΣ ΔΙΠΛΑΝΗΣ ΠΟΡΤΑΣ» PART 2</a:t>
            </a:r>
          </a:p>
          <a:p>
            <a:pPr lvl="0">
              <a:defRPr/>
            </a:pPr>
            <a:r>
              <a:rPr lang="el-GR" sz="1400" dirty="0">
                <a:solidFill>
                  <a:prstClr val="black"/>
                </a:solidFill>
                <a:hlinkClick r:id="rId6"/>
              </a:rPr>
              <a:t>https://www.youtube.com/watch?time_continue=17&amp;v=Kb_UEQ3BECI</a:t>
            </a: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5358E5-ABE2-4DBC-B7F9-AAC24F4A8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6800" y="3935608"/>
            <a:ext cx="3600000" cy="2022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3E30F5-C332-4044-B61A-E4F2186FDA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6800" y="1542788"/>
            <a:ext cx="3600000" cy="2025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F64CA07-734A-4186-BA64-C67E875D4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1419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Παραγωγή ταινιών μικρού μήκους και ντοκιμαντέρ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00199"/>
            <a:ext cx="403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Η ιστορία του Ανδρέα και της </a:t>
            </a:r>
            <a:r>
              <a:rPr lang="el-GR" sz="1400" b="1" dirty="0" err="1">
                <a:solidFill>
                  <a:prstClr val="black"/>
                </a:solidFill>
              </a:rPr>
              <a:t>Ανίσια</a:t>
            </a:r>
            <a:endParaRPr lang="el-GR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dirty="0">
                <a:solidFill>
                  <a:prstClr val="black"/>
                </a:solidFill>
                <a:hlinkClick r:id="rId4"/>
              </a:rPr>
              <a:t>https://www.youtube.com/watch?v=jK9zKWJqFaM</a:t>
            </a: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Ο Ολυμπιονίκης πρωταθλητής Μίλαν </a:t>
            </a:r>
            <a:r>
              <a:rPr lang="el-GR" sz="1400" b="1" dirty="0" err="1">
                <a:solidFill>
                  <a:prstClr val="black"/>
                </a:solidFill>
              </a:rPr>
              <a:t>Τράϊκοβιτς</a:t>
            </a:r>
            <a:r>
              <a:rPr lang="el-GR" sz="1400" b="1" dirty="0">
                <a:solidFill>
                  <a:prstClr val="black"/>
                </a:solidFill>
              </a:rPr>
              <a:t> στηρίζει την Εκστρατεία «AWARE»</a:t>
            </a:r>
          </a:p>
          <a:p>
            <a:pPr lvl="0">
              <a:defRPr/>
            </a:pPr>
            <a:r>
              <a:rPr lang="el-GR" sz="1400" dirty="0">
                <a:solidFill>
                  <a:prstClr val="black"/>
                </a:solidFill>
                <a:hlinkClick r:id="rId5"/>
              </a:rPr>
              <a:t>https://www.youtube.com/watch?v=pVCs9Iu6aiI</a:t>
            </a: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97DF0-D818-4271-9332-D541CBB4E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9616" y="3442117"/>
            <a:ext cx="1944000" cy="275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F64CA07-734A-4186-BA64-C67E875D4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07D822-A9AD-4AF0-9604-B396DF9A04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369295"/>
            <a:ext cx="2154375" cy="243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35CD7E-C2B4-4F4B-BC7F-8B579D7021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5349" y="1540919"/>
            <a:ext cx="1837583" cy="2601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301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Παραγωγή ταινιών μικρού μήκους και ντοκιμαντέρ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00199"/>
            <a:ext cx="4038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Παράλληλες ζωές - Πρόσφυγες στην Κύπρο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dirty="0">
                <a:solidFill>
                  <a:prstClr val="black"/>
                </a:solidFill>
                <a:hlinkClick r:id="rId4"/>
              </a:rPr>
              <a:t>https://www.youtube.com/watch?v=BZ75yxXLGhk</a:t>
            </a:r>
            <a:endParaRPr lang="en-US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Ο μικρός </a:t>
            </a:r>
            <a:r>
              <a:rPr lang="el-GR" sz="1400" b="1" dirty="0" err="1">
                <a:solidFill>
                  <a:prstClr val="black"/>
                </a:solidFill>
              </a:rPr>
              <a:t>Άντης</a:t>
            </a:r>
            <a:r>
              <a:rPr lang="el-GR" sz="1400" b="1" dirty="0">
                <a:solidFill>
                  <a:prstClr val="black"/>
                </a:solidFill>
              </a:rPr>
              <a:t> γίνεται AWARE</a:t>
            </a: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  <a:hlinkClick r:id="rId5"/>
              </a:rPr>
              <a:t>https://www.youtube.com/watch?v=PbjA35pcFXs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F64CA07-734A-4186-BA64-C67E875D4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DDE77E-FF1A-476F-A0A0-A32F1A7E26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501" r="21300"/>
          <a:stretch/>
        </p:blipFill>
        <p:spPr>
          <a:xfrm>
            <a:off x="5900076" y="3975844"/>
            <a:ext cx="2790038" cy="2065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B76061C-4EB9-47AA-9D79-2D96BDDBD3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7191" y="1661329"/>
            <a:ext cx="3929609" cy="1969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114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Facebook video views</a:t>
            </a:r>
            <a:endParaRPr lang="el-G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54835"/>
            <a:ext cx="45468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l-GR" sz="1400" b="1" dirty="0"/>
              <a:t>«ΔΙΑΦΟΡΕΤΙΚΟΤΗΤΑ, Η ΔΥΝΑΜΗ ΜΑΣ!»</a:t>
            </a:r>
            <a:endParaRPr lang="en-US" sz="1400" b="1" dirty="0"/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17K Views 299 reactions 77 shares</a:t>
            </a:r>
            <a:endParaRPr lang="el-GR" sz="1400" b="1" dirty="0">
              <a:solidFill>
                <a:schemeClr val="tx2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«ΟΙ ΆΓΝΩΣΤΟΙ THΣ ΔΙΠΛΑΝΗΣ ΠΟΡΤΑΣ» PART 1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38K Views 566 Reactions 170 shares</a:t>
            </a:r>
            <a:endParaRPr lang="el-GR" sz="1400" b="1" dirty="0">
              <a:solidFill>
                <a:schemeClr val="tx2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«ΟΙ ΆΓΝΩΣΤΟΙ THΣ ΔΙΠΛΑΝΗΣ ΠΟΡΤΑΣ» PART 2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42K Views 726 reactions 244 shares</a:t>
            </a:r>
            <a:endParaRPr lang="el-GR" sz="1400" b="1" dirty="0">
              <a:solidFill>
                <a:schemeClr val="tx2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Η ιστορία του Ανδρέα και της </a:t>
            </a:r>
            <a:r>
              <a:rPr lang="el-GR" sz="1400" b="1" dirty="0" err="1">
                <a:solidFill>
                  <a:prstClr val="black"/>
                </a:solidFill>
              </a:rPr>
              <a:t>Ανίσια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37K Views 531 Reactions 126 shares</a:t>
            </a:r>
            <a:endParaRPr lang="el-GR" sz="1400" b="1" dirty="0">
              <a:solidFill>
                <a:schemeClr val="tx2"/>
              </a:solidFill>
            </a:endParaRPr>
          </a:p>
          <a:p>
            <a:pPr lvl="0">
              <a:defRPr/>
            </a:pPr>
            <a:endParaRPr lang="el-GR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Παράλληλες ζωές - Πρόσφυγες στην Κύπρο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37K Views 634 Reactions 161 shares</a:t>
            </a: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Ο μικρός </a:t>
            </a:r>
            <a:r>
              <a:rPr lang="el-GR" sz="1400" b="1" dirty="0" err="1">
                <a:solidFill>
                  <a:prstClr val="black"/>
                </a:solidFill>
              </a:rPr>
              <a:t>Άντης</a:t>
            </a:r>
            <a:r>
              <a:rPr lang="el-GR" sz="1400" b="1" dirty="0">
                <a:solidFill>
                  <a:prstClr val="black"/>
                </a:solidFill>
              </a:rPr>
              <a:t> γίνεται </a:t>
            </a:r>
            <a:r>
              <a:rPr lang="en-US" sz="1400" b="1" dirty="0">
                <a:solidFill>
                  <a:prstClr val="black"/>
                </a:solidFill>
              </a:rPr>
              <a:t>AWARE</a:t>
            </a: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24K Views 352 Reactions 160 shares</a:t>
            </a:r>
          </a:p>
          <a:p>
            <a:pPr lvl="0">
              <a:defRPr/>
            </a:pP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l-GR" sz="1400" b="1" dirty="0">
                <a:solidFill>
                  <a:prstClr val="black"/>
                </a:solidFill>
              </a:rPr>
              <a:t>Ο Ολυμπιονίκης πρωταθλητής Μίλαν </a:t>
            </a:r>
            <a:r>
              <a:rPr lang="el-GR" sz="1400" b="1" dirty="0" err="1">
                <a:solidFill>
                  <a:prstClr val="black"/>
                </a:solidFill>
              </a:rPr>
              <a:t>Τράϊκοβιτς</a:t>
            </a:r>
            <a:r>
              <a:rPr lang="el-GR" sz="1400" b="1" dirty="0">
                <a:solidFill>
                  <a:prstClr val="black"/>
                </a:solidFill>
              </a:rPr>
              <a:t> στηρίζει την Εκστρατεία «AWARE»</a:t>
            </a:r>
            <a:endParaRPr lang="en-US" sz="1400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US" sz="1400" b="1" dirty="0">
                <a:solidFill>
                  <a:schemeClr val="tx2"/>
                </a:solidFill>
              </a:rPr>
              <a:t>29K Views 727 shares</a:t>
            </a:r>
            <a:endParaRPr lang="el-GR" sz="1400" b="1" dirty="0">
              <a:solidFill>
                <a:schemeClr val="tx2"/>
              </a:solidFill>
            </a:endParaRP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F64CA07-734A-4186-BA64-C67E875D4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88B8763-6CE9-4E8A-9253-E37D6871A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996" y="2435480"/>
            <a:ext cx="3906620" cy="276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383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Οργανώσαμε σεμινάρια και βιωματικά εργαστήρια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00199"/>
            <a:ext cx="403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18 Βιωματικά εργαστήρια-διαλέξεις σε σχολεία (</a:t>
            </a:r>
            <a:r>
              <a:rPr lang="en-US" dirty="0">
                <a:solidFill>
                  <a:prstClr val="black"/>
                </a:solidFill>
              </a:rPr>
              <a:t>600</a:t>
            </a:r>
            <a:r>
              <a:rPr lang="el-GR" dirty="0">
                <a:solidFill>
                  <a:prstClr val="black"/>
                </a:solidFill>
              </a:rPr>
              <a:t> συμμετέχοντες)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prstClr val="black"/>
                </a:solidFill>
              </a:rPr>
              <a:t>10</a:t>
            </a:r>
            <a:r>
              <a:rPr lang="el-GR" dirty="0">
                <a:solidFill>
                  <a:prstClr val="black"/>
                </a:solidFill>
              </a:rPr>
              <a:t> Διαλέξεις</a:t>
            </a:r>
            <a:r>
              <a:rPr lang="en-GB" dirty="0">
                <a:solidFill>
                  <a:prstClr val="black"/>
                </a:solidFill>
              </a:rPr>
              <a:t> - </a:t>
            </a:r>
            <a:r>
              <a:rPr lang="el-GR" dirty="0">
                <a:solidFill>
                  <a:prstClr val="black"/>
                </a:solidFill>
              </a:rPr>
              <a:t>συζητήσεις σε Πανεπιστήμια και ομάδες νεολαίας (</a:t>
            </a:r>
            <a:r>
              <a:rPr lang="en-US" dirty="0">
                <a:solidFill>
                  <a:prstClr val="black"/>
                </a:solidFill>
              </a:rPr>
              <a:t>250</a:t>
            </a:r>
            <a:r>
              <a:rPr lang="el-GR" dirty="0">
                <a:solidFill>
                  <a:prstClr val="black"/>
                </a:solidFill>
              </a:rPr>
              <a:t> συμμετέχοντες)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2 Σχολικές Ημερίδες (</a:t>
            </a:r>
            <a:r>
              <a:rPr lang="en-US" dirty="0">
                <a:solidFill>
                  <a:prstClr val="black"/>
                </a:solidFill>
              </a:rPr>
              <a:t>300 </a:t>
            </a:r>
            <a:r>
              <a:rPr lang="el-GR" dirty="0">
                <a:solidFill>
                  <a:prstClr val="black"/>
                </a:solidFill>
              </a:rPr>
              <a:t>συμμετέχοντες)</a:t>
            </a: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1 Διήμερη κατασκήνωση με τη συμμετοχή προσφύγων και Κυπρίων (2</a:t>
            </a:r>
            <a:r>
              <a:rPr lang="en-US">
                <a:solidFill>
                  <a:prstClr val="black"/>
                </a:solidFill>
              </a:rPr>
              <a:t>0</a:t>
            </a:r>
            <a:r>
              <a:rPr lang="el-GR">
                <a:solidFill>
                  <a:prstClr val="black"/>
                </a:solidFill>
              </a:rPr>
              <a:t> </a:t>
            </a:r>
            <a:r>
              <a:rPr lang="el-GR" dirty="0">
                <a:solidFill>
                  <a:prstClr val="black"/>
                </a:solidFill>
              </a:rPr>
              <a:t>συμμετέχοντες)</a:t>
            </a:r>
          </a:p>
        </p:txBody>
      </p:sp>
      <p:pic>
        <p:nvPicPr>
          <p:cNvPr id="1026" name="Picture 2" descr="http://cyprusaware.eu/wp-content/uploads/DSC08908.jpg">
            <a:extLst>
              <a:ext uri="{FF2B5EF4-FFF2-40B4-BE49-F238E27FC236}">
                <a16:creationId xmlns:a16="http://schemas.microsoft.com/office/drawing/2014/main" id="{C184265A-A7E1-41FB-AA9D-364C68D52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25" y="1654834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yprusaware.eu/wp-content/uploads/20180315_150205.jpg">
            <a:extLst>
              <a:ext uri="{FF2B5EF4-FFF2-40B4-BE49-F238E27FC236}">
                <a16:creationId xmlns:a16="http://schemas.microsoft.com/office/drawing/2014/main" id="{67BB0BE1-D6AE-4E04-A418-62D3303E0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080" y="2522050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yprusaware.eu/wp-content/uploads/27788421_956428794516841_7541776473016409367_o-1.jpg">
            <a:extLst>
              <a:ext uri="{FF2B5EF4-FFF2-40B4-BE49-F238E27FC236}">
                <a16:creationId xmlns:a16="http://schemas.microsoft.com/office/drawing/2014/main" id="{90DF8EC8-37BC-4CD3-B341-647D10186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25" y="3506670"/>
            <a:ext cx="2430001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yprusaware.eu/wp-content/uploads/DSC00107.jpg">
            <a:extLst>
              <a:ext uri="{FF2B5EF4-FFF2-40B4-BE49-F238E27FC236}">
                <a16:creationId xmlns:a16="http://schemas.microsoft.com/office/drawing/2014/main" id="{A14F39A4-C330-4E39-BC78-32D616D0A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965" y="4423478"/>
            <a:ext cx="2160000" cy="1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EFCC9DA9-5B9D-4076-901F-CCBCEC194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215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  <a:defRPr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Φεστιβάλ για την Παγκόσμια Ημέρα Προσφύγων 22/06/2018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313161" y="1432691"/>
            <a:ext cx="8686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l-GR" sz="1600" b="1" dirty="0">
                <a:solidFill>
                  <a:prstClr val="black"/>
                </a:solidFill>
              </a:rPr>
              <a:t>Συνδιοργανώθηκε με το Cyprus </a:t>
            </a:r>
            <a:r>
              <a:rPr lang="el-GR" sz="1600" b="1" dirty="0" err="1">
                <a:solidFill>
                  <a:prstClr val="black"/>
                </a:solidFill>
              </a:rPr>
              <a:t>Refugee</a:t>
            </a:r>
            <a:r>
              <a:rPr lang="el-GR" sz="1600" b="1" dirty="0">
                <a:solidFill>
                  <a:prstClr val="black"/>
                </a:solidFill>
              </a:rPr>
              <a:t> Council και τελούσε υπό την αιγίδα του Δήμου Λευκωσίας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85D3F2-8A19-4213-9D61-4F19F46D1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395" y="1887500"/>
            <a:ext cx="2432221" cy="34443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DD2A6B-B2AA-4C56-ADE9-6EDAAA3C1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1948472"/>
            <a:ext cx="3024000" cy="20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4476CB-664D-4C98-87C3-075ED247B2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4561" y="2601694"/>
            <a:ext cx="3023999" cy="20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732C1E-28FE-4589-B136-23D1EDFF1A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29" y="4182038"/>
            <a:ext cx="3024000" cy="2010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38AE220-9B7B-4DAF-9E1D-622D8A5B5E97}"/>
              </a:ext>
            </a:extLst>
          </p:cNvPr>
          <p:cNvSpPr/>
          <p:nvPr/>
        </p:nvSpPr>
        <p:spPr>
          <a:xfrm>
            <a:off x="3598329" y="4720710"/>
            <a:ext cx="28663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l-GR" sz="1600" i="1" dirty="0"/>
              <a:t>περίπτερα με παραδοσιακά εδέσματα</a:t>
            </a:r>
            <a:endParaRPr lang="en-US" sz="1600" i="1" dirty="0"/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l-GR" sz="1600" i="1" dirty="0"/>
              <a:t>δίωρο ραδιοφωνικό </a:t>
            </a:r>
            <a:r>
              <a:rPr lang="en-US" sz="1600" i="1" dirty="0"/>
              <a:t>live link </a:t>
            </a:r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l-GR" sz="1600" i="1" dirty="0" err="1"/>
              <a:t>face</a:t>
            </a:r>
            <a:r>
              <a:rPr lang="el-GR" sz="1600" i="1" dirty="0"/>
              <a:t> </a:t>
            </a:r>
            <a:r>
              <a:rPr lang="el-GR" sz="1600" i="1" dirty="0" err="1"/>
              <a:t>painting</a:t>
            </a:r>
            <a:r>
              <a:rPr lang="el-GR" sz="1600" i="1" dirty="0"/>
              <a:t> και δραστηριότητες για παιδιά </a:t>
            </a:r>
            <a:endParaRPr lang="en-US" sz="1600" i="1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F0D25C3-9DFC-4688-BA6A-E1CA946D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0632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l-GR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Δημιουργήσαμε δίκτυο συνεργασίας με οργανισμούς, συνδέσμους και δημοσιογράφους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67544" y="1943417"/>
            <a:ext cx="4038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l-GR" dirty="0">
                <a:solidFill>
                  <a:prstClr val="black"/>
                </a:solidFill>
              </a:rPr>
              <a:t>Συνέργειες με την </a:t>
            </a:r>
            <a:r>
              <a:rPr lang="en-GB" dirty="0">
                <a:solidFill>
                  <a:prstClr val="black"/>
                </a:solidFill>
              </a:rPr>
              <a:t>UNHCR, </a:t>
            </a:r>
            <a:r>
              <a:rPr lang="el-GR" dirty="0">
                <a:solidFill>
                  <a:prstClr val="black"/>
                </a:solidFill>
              </a:rPr>
              <a:t>το Παιδαγωγικό Ινστιτούτο – Υπουργείο Παιδείας, ΙΔΕΠ, τον Οργανισμό Νεολαίας και τους φορείς που υλοποιούν έργα ΤΑΜΕ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l-GR" dirty="0">
                <a:solidFill>
                  <a:prstClr val="black"/>
                </a:solidFill>
              </a:rPr>
              <a:t>Συμμετοχή και δράση μαζί με τον Σύνδεσμο Αναγνωρισμένων Προσφύγων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l-GR" dirty="0">
                <a:solidFill>
                  <a:prstClr val="black"/>
                </a:solidFill>
              </a:rPr>
              <a:t>Βήμα διαλόγου στις οργανώσεις </a:t>
            </a:r>
            <a:r>
              <a:rPr lang="en-GB" dirty="0">
                <a:solidFill>
                  <a:prstClr val="black"/>
                </a:solidFill>
              </a:rPr>
              <a:t>CARITAS</a:t>
            </a:r>
            <a:r>
              <a:rPr lang="el-GR" dirty="0">
                <a:solidFill>
                  <a:prstClr val="black"/>
                </a:solidFill>
              </a:rPr>
              <a:t>, </a:t>
            </a:r>
            <a:r>
              <a:rPr lang="en-GB" dirty="0">
                <a:solidFill>
                  <a:prstClr val="black"/>
                </a:solidFill>
              </a:rPr>
              <a:t>Saint Josef</a:t>
            </a:r>
            <a:r>
              <a:rPr lang="el-GR" dirty="0">
                <a:solidFill>
                  <a:prstClr val="black"/>
                </a:solidFill>
              </a:rPr>
              <a:t> 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l-GR" dirty="0">
                <a:solidFill>
                  <a:prstClr val="black"/>
                </a:solidFill>
              </a:rPr>
              <a:t>Δημοσιογραφική δικτύωση και Ημερίδα σε συνεργασία με την ΕΣΚ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l-GR" dirty="0">
                <a:solidFill>
                  <a:prstClr val="black"/>
                </a:solidFill>
              </a:rPr>
              <a:t>Συμβολική τιμητική διάκριση για καλές δημοσιογραφικές πρακτικές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23679D-AFB2-4DB2-B45F-86C33849C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6672" y="2308169"/>
            <a:ext cx="3960000" cy="26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643BD2-AE59-4D55-AE5B-E526C31976C9}"/>
              </a:ext>
            </a:extLst>
          </p:cNvPr>
          <p:cNvSpPr/>
          <p:nvPr/>
        </p:nvSpPr>
        <p:spPr>
          <a:xfrm>
            <a:off x="4572000" y="4878890"/>
            <a:ext cx="411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i="1" dirty="0"/>
              <a:t>Δημοσιογραφική Διάσκεψη «Με έργα κατά των διακρίσεων και του ρατσισμού» 21/03/2018</a:t>
            </a:r>
            <a:endParaRPr lang="en-US" sz="1400" i="1" dirty="0"/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06AF159E-0DAE-499D-AE41-7BB2A78EC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143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high confidence">
            <a:extLst>
              <a:ext uri="{FF2B5EF4-FFF2-40B4-BE49-F238E27FC236}">
                <a16:creationId xmlns:a16="http://schemas.microsoft.com/office/drawing/2014/main" id="{CE00C0BB-57E7-4A94-8F95-8D95E26F7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619" y="872259"/>
            <a:ext cx="2218344" cy="12172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2CAE71-FE69-4329-B855-771AE94AA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00758"/>
            <a:ext cx="9144000" cy="324118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E176AF-0F52-4FA4-A7F3-4E7A7A84FAAB}"/>
              </a:ext>
            </a:extLst>
          </p:cNvPr>
          <p:cNvSpPr/>
          <p:nvPr/>
        </p:nvSpPr>
        <p:spPr>
          <a:xfrm>
            <a:off x="328328" y="2048540"/>
            <a:ext cx="39574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Ευχαριστούμε!</a:t>
            </a:r>
            <a:endParaRPr lang="en-US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C03A9D-308D-44FE-9539-1561681E3D44}"/>
              </a:ext>
            </a:extLst>
          </p:cNvPr>
          <p:cNvSpPr/>
          <p:nvPr/>
        </p:nvSpPr>
        <p:spPr>
          <a:xfrm>
            <a:off x="323528" y="301638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www.cyprusaware.eu</a:t>
            </a:r>
            <a:b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Facebook, Twitter, Instagram, YouTube</a:t>
            </a:r>
            <a:b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Mail: info@opinionaction.com.cy </a:t>
            </a:r>
          </a:p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cyprusaware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3308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999" y="3220261"/>
            <a:ext cx="7658000" cy="1765431"/>
          </a:xfrm>
        </p:spPr>
        <p:txBody>
          <a:bodyPr>
            <a:normAutofit fontScale="47500" lnSpcReduction="20000"/>
          </a:bodyPr>
          <a:lstStyle/>
          <a:p>
            <a:r>
              <a:rPr lang="el-GR" sz="67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σύγχρονο προσφυγικό ζήτημα </a:t>
            </a:r>
          </a:p>
          <a:p>
            <a:r>
              <a:rPr lang="el-GR" sz="67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στην Ευρώπη και την Κύπρο</a:t>
            </a:r>
          </a:p>
          <a:p>
            <a:r>
              <a:rPr lang="el-GR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Ιερόθεος Παπαδόπουλος, </a:t>
            </a:r>
            <a:r>
              <a:rPr lang="el-GR" sz="44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Επ</a:t>
            </a:r>
            <a:r>
              <a:rPr lang="el-GR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Αντιπροσωπείας ΕΕ στην Κύπρο</a:t>
            </a:r>
          </a:p>
          <a:p>
            <a:r>
              <a:rPr lang="en-GB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Katja </a:t>
            </a:r>
            <a:r>
              <a:rPr lang="en-GB" sz="44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Saha</a:t>
            </a:r>
            <a:r>
              <a:rPr lang="en-GB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l-GR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Αντ. </a:t>
            </a:r>
            <a:r>
              <a:rPr lang="en-GB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UNHCR </a:t>
            </a:r>
            <a:r>
              <a:rPr lang="el-GR" sz="4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στην Κύπρο</a:t>
            </a:r>
            <a:endParaRPr lang="en-GB" sz="46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l-GR" sz="28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88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571" y="3351399"/>
            <a:ext cx="7658000" cy="1765431"/>
          </a:xfrm>
        </p:spPr>
        <p:txBody>
          <a:bodyPr>
            <a:normAutofit fontScale="55000" lnSpcReduction="20000"/>
          </a:bodyPr>
          <a:lstStyle/>
          <a:p>
            <a:r>
              <a:rPr lang="el-GR" sz="67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Πρόσφυγες, Μετανάστες και ΜΜΕ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 ρόλος των δημοσιογράφων 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στην πρώτη γραμμή του ρεπορτάζ</a:t>
            </a:r>
            <a:endParaRPr lang="el-GR" sz="29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57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5A6B0-4133-464F-8DEE-2692A472C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D6F2F1-B105-423F-AAF0-0791F964FD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008"/>
          <a:stretch/>
        </p:blipFill>
        <p:spPr>
          <a:xfrm>
            <a:off x="0" y="1440450"/>
            <a:ext cx="9152878" cy="4320000"/>
          </a:xfrm>
          <a:prstGeom prst="rect">
            <a:avLst/>
          </a:prstGeom>
        </p:spPr>
      </p:pic>
      <p:pic>
        <p:nvPicPr>
          <p:cNvPr id="14" name="Picture 13">
            <a:hlinkClick r:id="rId5"/>
            <a:extLst>
              <a:ext uri="{FF2B5EF4-FFF2-40B4-BE49-F238E27FC236}">
                <a16:creationId xmlns:a16="http://schemas.microsoft.com/office/drawing/2014/main" id="{D0711F33-FB87-4B9C-8A4D-A36562FE91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36" y="4944936"/>
            <a:ext cx="1011770" cy="71402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0F2C9A5-B3C1-4FA1-9223-F3A4C30327CF}"/>
              </a:ext>
            </a:extLst>
          </p:cNvPr>
          <p:cNvSpPr/>
          <p:nvPr/>
        </p:nvSpPr>
        <p:spPr>
          <a:xfrm>
            <a:off x="1835696" y="5040340"/>
            <a:ext cx="5209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chemeClr val="bg1"/>
                </a:solidFill>
              </a:rPr>
              <a:t>Οι άγνωστοι της διπλανής πόρτας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6530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571" y="3351399"/>
            <a:ext cx="7658000" cy="1765431"/>
          </a:xfrm>
        </p:spPr>
        <p:txBody>
          <a:bodyPr>
            <a:normAutofit fontScale="47500" lnSpcReduction="20000"/>
          </a:bodyPr>
          <a:lstStyle/>
          <a:p>
            <a:r>
              <a:rPr lang="el-GR" sz="67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Πρόσφυγες, Μετανάστες και ΜΜΕ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Εισαγωγική παρέμβαση: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Χρίστος Χριστοφίδης, 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Γενικός Γραμματέας Ένωσης Συντακτών Κύπρου</a:t>
            </a:r>
            <a:endParaRPr lang="el-GR" sz="29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29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571" y="3351399"/>
            <a:ext cx="7658000" cy="1765431"/>
          </a:xfrm>
        </p:spPr>
        <p:txBody>
          <a:bodyPr>
            <a:normAutofit fontScale="55000" lnSpcReduction="20000"/>
          </a:bodyPr>
          <a:lstStyle/>
          <a:p>
            <a:r>
              <a:rPr lang="el-GR" sz="67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Πρόσφυγες, Μετανάστες και ΜΜΕ</a:t>
            </a:r>
          </a:p>
          <a:p>
            <a:r>
              <a:rPr lang="el-GR" sz="51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Σύνοψη:Γιώργος</a:t>
            </a:r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Παυλίδης, </a:t>
            </a:r>
          </a:p>
          <a:p>
            <a:r>
              <a:rPr lang="el-GR" sz="51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Πρόεδρος Επιτροπής Δημοσιογραφικής Δεοντολογίας</a:t>
            </a:r>
            <a:endParaRPr lang="el-GR" sz="29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17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l-GR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571" y="3351399"/>
            <a:ext cx="7658000" cy="1765431"/>
          </a:xfrm>
        </p:spPr>
        <p:txBody>
          <a:bodyPr>
            <a:normAutofit/>
          </a:bodyPr>
          <a:lstStyle/>
          <a:p>
            <a:r>
              <a:rPr lang="el-GR" sz="4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Τιμητικές Διακρίσεις</a:t>
            </a:r>
          </a:p>
          <a:p>
            <a:r>
              <a:rPr lang="el-GR" sz="40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«Είμαι </a:t>
            </a:r>
            <a:r>
              <a:rPr lang="en-GB" sz="40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Aware”!</a:t>
            </a:r>
            <a:endParaRPr lang="el-GR" sz="2000" b="1" i="1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ΤΕΛΙΚΗ ΔΗΜΟΣΙΟΓΡΑΦΙΚΗ ΔΙΑΣΚΕΨΗ ΕΚΣΤΡΑΤΕΙΑΣ 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8C25DA-AD19-4102-9361-5BF45A630CAC}"/>
              </a:ext>
            </a:extLst>
          </p:cNvPr>
          <p:cNvSpPr/>
          <p:nvPr/>
        </p:nvSpPr>
        <p:spPr>
          <a:xfrm>
            <a:off x="323528" y="6356350"/>
            <a:ext cx="8450088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23677BF-2DA4-487F-BB25-E925197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21" y="1078580"/>
            <a:ext cx="3842357" cy="2103690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41DDA98C-6A1F-4772-A6C6-A7C3A9554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77"/>
          <a:stretch/>
        </p:blipFill>
        <p:spPr>
          <a:xfrm>
            <a:off x="542529" y="5002257"/>
            <a:ext cx="8012085" cy="12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81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Γιατί</a:t>
            </a:r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800" i="1" dirty="0">
                <a:solidFill>
                  <a:srgbClr val="C233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2800" i="1" dirty="0">
                <a:solidFill>
                  <a:srgbClr val="E74C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</a:t>
            </a:r>
            <a:r>
              <a:rPr lang="en-US" sz="2800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”;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5A6B0-4133-464F-8DEE-2692A472C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67544" y="1381458"/>
            <a:ext cx="4402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50000"/>
            </a:pPr>
            <a:r>
              <a:rPr lang="el-GR" b="1" i="1" dirty="0">
                <a:solidFill>
                  <a:prstClr val="black"/>
                </a:solidFill>
              </a:rPr>
              <a:t>Με μια λέξη αποτυπώσαμε το περιεχόμενο της εκστρατείας μας με σκοπό την ενημέρωση και την ευαισθητοποίηση, την καταπολέμηση στερεοτύπων και της ξενοφοβίας.</a:t>
            </a:r>
          </a:p>
          <a:p>
            <a:pPr marL="285750" lvl="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u="sng" dirty="0">
                <a:solidFill>
                  <a:prstClr val="black"/>
                </a:solidFill>
              </a:rPr>
              <a:t>Ενημερώνω</a:t>
            </a:r>
            <a:r>
              <a:rPr lang="el-GR" dirty="0">
                <a:solidFill>
                  <a:prstClr val="black"/>
                </a:solidFill>
              </a:rPr>
              <a:t>: προσφέρω συνεχή πληροφόρηση 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u="sng" dirty="0">
                <a:solidFill>
                  <a:prstClr val="black"/>
                </a:solidFill>
              </a:rPr>
              <a:t>Γνωρίζω</a:t>
            </a:r>
            <a:r>
              <a:rPr lang="el-GR" dirty="0">
                <a:solidFill>
                  <a:prstClr val="black"/>
                </a:solidFill>
              </a:rPr>
              <a:t>: έρχομαι σε επαφή και κάνω διάλογο μαζί τους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u="sng" dirty="0">
                <a:solidFill>
                  <a:prstClr val="black"/>
                </a:solidFill>
              </a:rPr>
              <a:t>Κατανοώ</a:t>
            </a:r>
            <a:r>
              <a:rPr lang="el-GR" dirty="0">
                <a:solidFill>
                  <a:prstClr val="black"/>
                </a:solidFill>
              </a:rPr>
              <a:t>: μαθαίνω για τα βιώματα και τα προβλήματά τους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u="sng" dirty="0">
                <a:solidFill>
                  <a:prstClr val="black"/>
                </a:solidFill>
              </a:rPr>
              <a:t>Γίνομαι “</a:t>
            </a:r>
            <a:r>
              <a:rPr lang="en-US" i="1" u="sng" dirty="0">
                <a:solidFill>
                  <a:srgbClr val="C233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i="1" u="sng" dirty="0">
                <a:solidFill>
                  <a:srgbClr val="D446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i="1" u="sng" dirty="0">
                <a:solidFill>
                  <a:srgbClr val="E74C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</a:t>
            </a:r>
            <a:r>
              <a:rPr lang="el-GR" u="sng" dirty="0">
                <a:solidFill>
                  <a:prstClr val="black"/>
                </a:solidFill>
              </a:rPr>
              <a:t>”</a:t>
            </a:r>
            <a:r>
              <a:rPr lang="el-GR" dirty="0">
                <a:solidFill>
                  <a:prstClr val="black"/>
                </a:solidFill>
              </a:rPr>
              <a:t>:  συμμετέχω και συμβάλω στον αλληλοσεβασμό και την συνύπαρξη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760FE0-09FD-42BE-B52C-5F8FF5627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568" y="1588831"/>
            <a:ext cx="3903240" cy="3680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46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Εκστρατεία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800" i="1" dirty="0">
                <a:solidFill>
                  <a:srgbClr val="C233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2800" i="1" dirty="0">
                <a:solidFill>
                  <a:srgbClr val="E74C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</a:t>
            </a:r>
            <a:r>
              <a:rPr lang="en-US" sz="2800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67544" y="980728"/>
            <a:ext cx="4680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50000"/>
            </a:pPr>
            <a:r>
              <a:rPr lang="el-GR" b="1" dirty="0">
                <a:solidFill>
                  <a:prstClr val="black"/>
                </a:solidFill>
              </a:rPr>
              <a:t>Η εκστρατεία «Aware» περιέλαβε: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Δράσεις ενημέρωσης και ευαισθητοποίησης μέσω των ΜΜΕ και των </a:t>
            </a:r>
            <a:r>
              <a:rPr lang="el-GR" dirty="0" err="1">
                <a:solidFill>
                  <a:prstClr val="black"/>
                </a:solidFill>
              </a:rPr>
              <a:t>social</a:t>
            </a:r>
            <a:r>
              <a:rPr lang="el-GR" dirty="0">
                <a:solidFill>
                  <a:prstClr val="black"/>
                </a:solidFill>
              </a:rPr>
              <a:t> </a:t>
            </a:r>
            <a:r>
              <a:rPr lang="el-GR" dirty="0" err="1">
                <a:solidFill>
                  <a:prstClr val="black"/>
                </a:solidFill>
              </a:rPr>
              <a:t>media</a:t>
            </a:r>
            <a:endParaRPr lang="el-GR" dirty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Οργάνωση σεμιναρίων, βιωματικών εργαστηρίων, ημερίδων, συνεδρίων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Παραγωγή και προβολή ντοκιμαντέρ και ταινιών μικρού μήκους</a:t>
            </a:r>
          </a:p>
          <a:p>
            <a:pPr marL="285750" lvl="0" indent="-2857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l-GR" dirty="0">
                <a:solidFill>
                  <a:prstClr val="black"/>
                </a:solidFill>
              </a:rPr>
              <a:t>Δημιουργία δικτύου συνεργασίας με φορείς και δημοσιογράφους</a:t>
            </a:r>
          </a:p>
          <a:p>
            <a:pPr lvl="0">
              <a:buClr>
                <a:srgbClr val="00B050"/>
              </a:buClr>
              <a:buSzPct val="150000"/>
            </a:pPr>
            <a:endParaRPr lang="el-GR" b="1" dirty="0">
              <a:solidFill>
                <a:prstClr val="black"/>
              </a:solidFill>
            </a:endParaRPr>
          </a:p>
          <a:p>
            <a:pPr lvl="0">
              <a:buClr>
                <a:srgbClr val="00B050"/>
              </a:buClr>
              <a:buSzPct val="150000"/>
            </a:pPr>
            <a:r>
              <a:rPr lang="el-GR" b="1" dirty="0">
                <a:solidFill>
                  <a:prstClr val="black"/>
                </a:solidFill>
              </a:rPr>
              <a:t>Στόχος της Εκστρατείας:</a:t>
            </a:r>
          </a:p>
          <a:p>
            <a:pPr marL="285750" lvl="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Η ανάδειξη της ζωής προσφύγων, αιτητών ασύλου και μεταναστών</a:t>
            </a:r>
          </a:p>
          <a:p>
            <a:pPr marL="285750" lvl="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Η γνώση, η ενημέρωση, η γνωριμία και αλληλεπίδραση μαζί τους</a:t>
            </a:r>
          </a:p>
          <a:p>
            <a:pPr marL="285750" lvl="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Η στήριξη της προσπάθειας για ομαλή ένταξη στην τοπική κοινωνία.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7C3F82-0452-4A1F-BB5A-669554046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581" y="874921"/>
            <a:ext cx="3828419" cy="5420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78FC618C-041C-42A0-9AF5-C06742CCE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278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5A6B0-4133-464F-8DEE-2692A472C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276A05-7966-4030-84B9-D1E6CD1ED9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03"/>
          <a:stretch/>
        </p:blipFill>
        <p:spPr>
          <a:xfrm>
            <a:off x="0" y="1440000"/>
            <a:ext cx="9144000" cy="4320000"/>
          </a:xfrm>
          <a:prstGeom prst="rect">
            <a:avLst/>
          </a:prstGeom>
        </p:spPr>
      </p:pic>
      <p:pic>
        <p:nvPicPr>
          <p:cNvPr id="8" name="Picture 7">
            <a:hlinkClick r:id="rId5"/>
            <a:extLst>
              <a:ext uri="{FF2B5EF4-FFF2-40B4-BE49-F238E27FC236}">
                <a16:creationId xmlns:a16="http://schemas.microsoft.com/office/drawing/2014/main" id="{1632D4F0-A284-426E-8ADC-3EDD62A592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7" y="4945550"/>
            <a:ext cx="1010029" cy="7128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25E2841-1F0E-4AF2-ACE6-4FF8630D3E19}"/>
              </a:ext>
            </a:extLst>
          </p:cNvPr>
          <p:cNvSpPr/>
          <p:nvPr/>
        </p:nvSpPr>
        <p:spPr>
          <a:xfrm>
            <a:off x="1835696" y="5040340"/>
            <a:ext cx="5030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chemeClr val="bg1"/>
                </a:solidFill>
              </a:rPr>
              <a:t>Διαφορετικότητα, η δύναμή μας!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348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ιστοσελίδα μας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50"/>
              </a:buClr>
              <a:buSzPct val="120000"/>
            </a:pPr>
            <a:r>
              <a:rPr lang="en-US" b="1" dirty="0">
                <a:hlinkClick r:id="rId4"/>
              </a:rPr>
              <a:t>http://cyprusaware.eu</a:t>
            </a:r>
            <a:endParaRPr lang="el-GR" b="1" dirty="0"/>
          </a:p>
          <a:p>
            <a:pPr lvl="0">
              <a:buClr>
                <a:srgbClr val="00B050"/>
              </a:buClr>
              <a:buSzPct val="120000"/>
            </a:pPr>
            <a:endParaRPr lang="el-GR" b="1" dirty="0"/>
          </a:p>
          <a:p>
            <a:pPr lvl="0">
              <a:buClr>
                <a:srgbClr val="00B050"/>
              </a:buClr>
              <a:buSzPct val="120000"/>
            </a:pPr>
            <a:endParaRPr lang="el-GR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FB4D86-007F-4CD2-AD76-5880E877E5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927" y="1480765"/>
            <a:ext cx="8212145" cy="4002506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39F91DE5-81F5-4B1E-AC5A-CBC6DA5A2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102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546160" y="1104377"/>
            <a:ext cx="80615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Προωθήσαμε το δημόσιο διάλογο μέσω των ΜΜΕ (ειδήσεις, άρθρα, αναλύσεις, ρεπορτάζ)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Επεκτείναμε τη συνεργασία μας μέσω συνεργειών με ενδιαφερόμενους φορείς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Κάναμε διάχυση πληροφοριών μέσω των </a:t>
            </a:r>
            <a:r>
              <a:rPr lang="el-GR" dirty="0" err="1">
                <a:solidFill>
                  <a:prstClr val="black"/>
                </a:solidFill>
              </a:rPr>
              <a:t>social</a:t>
            </a:r>
            <a:r>
              <a:rPr lang="el-GR" dirty="0">
                <a:solidFill>
                  <a:prstClr val="black"/>
                </a:solidFill>
              </a:rPr>
              <a:t> </a:t>
            </a:r>
            <a:r>
              <a:rPr lang="el-GR" dirty="0" err="1">
                <a:solidFill>
                  <a:prstClr val="black"/>
                </a:solidFill>
              </a:rPr>
              <a:t>media</a:t>
            </a: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Επεξηγήσαμε τα πραγματικά δεδομένα, δικαιωμάτων και υποχρεώσεων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Οργανώσαμε σεμινάρια και βιωματικά εργαστήρια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Πραγματοποιήσαμε συνέδρια, εκδηλώσεις και ημερίδες ενημέρωσης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Προβάλαμε βιωματικές εμπειρίες με οπτικοακουστικές παραγωγές</a:t>
            </a: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>
              <a:solidFill>
                <a:prstClr val="black"/>
              </a:solidFill>
            </a:endParaRPr>
          </a:p>
          <a:p>
            <a:pPr marL="342900" lvl="0" indent="-34290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>
                <a:solidFill>
                  <a:prstClr val="black"/>
                </a:solidFill>
              </a:rPr>
              <a:t>Δημιουργήσαμε δίκτυο συνεργασίας με οργανισμούς, συνδέσμους και δημοσιογράφους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9D87C78A-2D40-45BD-A185-B17C0747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323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9D87C78A-2D40-45BD-A185-B17C0747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674DE0-5603-184E-A508-D5D1BB5BE247}"/>
              </a:ext>
            </a:extLst>
          </p:cNvPr>
          <p:cNvSpPr/>
          <p:nvPr/>
        </p:nvSpPr>
        <p:spPr>
          <a:xfrm>
            <a:off x="467544" y="1066899"/>
            <a:ext cx="8219256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20000"/>
              <a:tabLst/>
              <a:defRPr/>
            </a:pPr>
            <a:r>
              <a:rPr kumimoji="0" lang="el-GR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Δημιουργ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ή</a:t>
            </a:r>
            <a:r>
              <a:rPr kumimoji="0" lang="el-GR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σαμε</a:t>
            </a: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ενημερωτικό υλικό για αντικειμενική ενημέρωση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9CE76D-6741-44DB-AF03-4E58CDFA6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464899"/>
            <a:ext cx="2766713" cy="3836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6561E1-1A67-4740-A392-D877C1955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2728546"/>
            <a:ext cx="5193635" cy="34624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2380D2-7734-4099-A830-1037E3FBB8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4314" y="1464899"/>
            <a:ext cx="2559302" cy="255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127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971AA-8218-485E-B7BE-2818D04EF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ΚΑΝΑΜΕ</a:t>
            </a:r>
            <a:r>
              <a:rPr lang="en-US" sz="2800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8750-4703-4596-809B-4C541B6D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E2425-5250-4FD3-A35B-77934F6692D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5FC18782-258B-4FCA-9310-0D9153EF5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72" y="6324906"/>
            <a:ext cx="993669" cy="516912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39905209-F899-4F28-8565-CE0F78D3A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338" y="16182"/>
            <a:ext cx="1512169" cy="8297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BA4CAC-13B0-4968-8A88-7E3FD4639C38}"/>
              </a:ext>
            </a:extLst>
          </p:cNvPr>
          <p:cNvSpPr/>
          <p:nvPr/>
        </p:nvSpPr>
        <p:spPr>
          <a:xfrm>
            <a:off x="467544" y="1066899"/>
            <a:ext cx="8219256" cy="36695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20000"/>
              <a:tabLst/>
              <a:defRPr/>
            </a:pPr>
            <a:r>
              <a:rPr kumimoji="0" lang="el-G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Προωθήσαμε το δημόσιο διάλογο μέσω των ΜΜΕ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DA139-6F8D-431E-9B3E-918ACD10CCBD}"/>
              </a:ext>
            </a:extLst>
          </p:cNvPr>
          <p:cNvSpPr/>
          <p:nvPr/>
        </p:nvSpPr>
        <p:spPr>
          <a:xfrm>
            <a:off x="457200" y="1654835"/>
            <a:ext cx="4402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/>
              <a:t>Δημοσιεύσεις σε εφημερίδες και ιστοσελίδες ενημέρωσης</a:t>
            </a:r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/>
              <a:t>Συμμετοχές σε ραδιοφωνικές και τηλεοπτικές συζητήσεις </a:t>
            </a:r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/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/>
              <a:t>Μεταδόσεις ραδιοφωνικών και τηλεοπτικών μηνυμάτων</a:t>
            </a:r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/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/>
              <a:t>Αναρτήσεις στα Μέσα Κοινωνικής Δικτύωσης</a:t>
            </a:r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endParaRPr lang="el-GR" dirty="0"/>
          </a:p>
          <a:p>
            <a:pPr marL="285750" indent="-285750">
              <a:buClr>
                <a:srgbClr val="00B050"/>
              </a:buClr>
              <a:buSzPct val="150000"/>
              <a:buFont typeface="Wingdings" panose="05000000000000000000" pitchFamily="2" charset="2"/>
              <a:buChar char="ü"/>
            </a:pPr>
            <a:r>
              <a:rPr lang="el-GR" dirty="0"/>
              <a:t>Διάχυση ενημερωτικού υλικού μέσα από εφημερίδες και ραδιοφωνικά </a:t>
            </a:r>
            <a:r>
              <a:rPr lang="en-GB" dirty="0"/>
              <a:t>Live Links</a:t>
            </a:r>
            <a:r>
              <a:rPr lang="el-GR" dirty="0"/>
              <a:t>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4D47E7-9D3A-4C78-9DA7-6E0A1042A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0633" y="1849087"/>
            <a:ext cx="3459583" cy="195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07F2B1-C343-4F8E-A704-C82A83E2FD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0633" y="4040897"/>
            <a:ext cx="3459583" cy="1946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750B4FA-85C6-40F4-A76A-38D8ABE6CA4D}"/>
              </a:ext>
            </a:extLst>
          </p:cNvPr>
          <p:cNvSpPr/>
          <p:nvPr/>
        </p:nvSpPr>
        <p:spPr>
          <a:xfrm>
            <a:off x="5284622" y="1513166"/>
            <a:ext cx="3459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http://cyprusaware.eu/i-ekstrateia-mas-sta-mme/</a:t>
            </a:r>
            <a:endParaRPr lang="el-GR" sz="1200" dirty="0"/>
          </a:p>
          <a:p>
            <a:endParaRPr lang="en-US" sz="1200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6324C6-FE0F-4DCB-AE5B-3C6DE9EE6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6844"/>
            <a:ext cx="2895600" cy="365125"/>
          </a:xfrm>
        </p:spPr>
        <p:txBody>
          <a:bodyPr/>
          <a:lstStyle/>
          <a:p>
            <a:r>
              <a:rPr lang="el-GR" b="1" i="1" dirty="0">
                <a:solidFill>
                  <a:schemeClr val="tx2"/>
                </a:solidFill>
              </a:rPr>
              <a:t>ΤΕΛΙΚΗ ΔΗΜΟΣΙΟΓΡΑΦΙΚΗ ΔΙΑΣΚΕΨΗ</a:t>
            </a:r>
            <a:br>
              <a:rPr lang="el-GR" b="1" i="1" dirty="0">
                <a:solidFill>
                  <a:schemeClr val="tx2"/>
                </a:solidFill>
              </a:rPr>
            </a:br>
            <a:r>
              <a:rPr lang="el-GR" b="1" i="1" dirty="0">
                <a:solidFill>
                  <a:schemeClr val="tx2"/>
                </a:solidFill>
              </a:rPr>
              <a:t>ΕΚΣΤΡΑΤΕΙΑΣ</a:t>
            </a:r>
          </a:p>
          <a:p>
            <a:r>
              <a:rPr lang="el-GR" b="1" i="1" dirty="0">
                <a:solidFill>
                  <a:schemeClr val="accent6">
                    <a:lumMod val="75000"/>
                  </a:schemeClr>
                </a:solidFill>
              </a:rPr>
              <a:t>15 Νοεμβρίου 2018</a:t>
            </a:r>
            <a:endParaRPr kumimoji="0" lang="el-GR" sz="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21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11109</TotalTime>
  <Words>991</Words>
  <Application>Microsoft Macintosh PowerPoint</Application>
  <PresentationFormat>On-screen Show (4:3)</PresentationFormat>
  <Paragraphs>244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Wingdings</vt:lpstr>
      <vt:lpstr>3_Presentation1</vt:lpstr>
      <vt:lpstr>4_Presentation1</vt:lpstr>
      <vt:lpstr>5_Presentation1</vt:lpstr>
      <vt:lpstr> </vt:lpstr>
      <vt:lpstr>PowerPoint Presentation</vt:lpstr>
      <vt:lpstr>Γιατί “AWARE”;</vt:lpstr>
      <vt:lpstr>Η Εκστρατεία “AWARE”</vt:lpstr>
      <vt:lpstr>PowerPoint Presentation</vt:lpstr>
      <vt:lpstr>Η ιστοσελίδα μας </vt:lpstr>
      <vt:lpstr>ΤΙ ΚΑΝΑΜΕ;</vt:lpstr>
      <vt:lpstr>ΤΙ ΚΑΝΑΜΕ;</vt:lpstr>
      <vt:lpstr>ΤΙ ΚΑΝΑΜΕ;</vt:lpstr>
      <vt:lpstr>ΤΙ ΚΑΝΑΜΕ;</vt:lpstr>
      <vt:lpstr>ΤΙ ΚΑΝΑΜΕ;</vt:lpstr>
      <vt:lpstr>ΤΙ ΚΑΝΑΜΕ;</vt:lpstr>
      <vt:lpstr>ΤΙ ΚΑΝΑΜΕ;</vt:lpstr>
      <vt:lpstr>ΤΙ ΚΑΝΑΜΕ;</vt:lpstr>
      <vt:lpstr>ΤΙ ΚΑΝΑΜΕ;</vt:lpstr>
      <vt:lpstr>ΤΙ ΚΑΝΑΜΕ;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Stelios Pierides</dc:creator>
  <cp:lastModifiedBy>Kyriakos Pierides</cp:lastModifiedBy>
  <cp:revision>751</cp:revision>
  <dcterms:created xsi:type="dcterms:W3CDTF">2015-07-14T05:30:42Z</dcterms:created>
  <dcterms:modified xsi:type="dcterms:W3CDTF">2018-11-15T07:37:50Z</dcterms:modified>
</cp:coreProperties>
</file>