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handoutMasterIdLst>
    <p:handoutMasterId r:id="rId18"/>
  </p:handoutMasterIdLst>
  <p:sldIdLst>
    <p:sldId id="256" r:id="rId2"/>
    <p:sldId id="261" r:id="rId3"/>
    <p:sldId id="274" r:id="rId4"/>
    <p:sldId id="275" r:id="rId5"/>
    <p:sldId id="262" r:id="rId6"/>
    <p:sldId id="264" r:id="rId7"/>
    <p:sldId id="276" r:id="rId8"/>
    <p:sldId id="277" r:id="rId9"/>
    <p:sldId id="265" r:id="rId10"/>
    <p:sldId id="271" r:id="rId11"/>
    <p:sldId id="278" r:id="rId12"/>
    <p:sldId id="268" r:id="rId13"/>
    <p:sldId id="269" r:id="rId14"/>
    <p:sldId id="279" r:id="rId15"/>
    <p:sldId id="270" r:id="rId16"/>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I" initials="P" lastIdx="6" clrIdx="0"/>
  <p:cmAuthor id="1" name="Windows User" initials="WU" lastIdx="3" clrIdx="1">
    <p:extLst>
      <p:ext uri="{19B8F6BF-5375-455C-9EA6-DF929625EA0E}">
        <p15:presenceInfo xmlns:p15="http://schemas.microsoft.com/office/powerpoint/2012/main" userId="Windows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456" autoAdjust="0"/>
    <p:restoredTop sz="76122" autoAdjust="0"/>
  </p:normalViewPr>
  <p:slideViewPr>
    <p:cSldViewPr>
      <p:cViewPr varScale="1">
        <p:scale>
          <a:sx n="60" d="100"/>
          <a:sy n="60" d="100"/>
        </p:scale>
        <p:origin x="972" y="60"/>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CF531FD1-4BB2-4574-B3C9-E88973CF931B}" type="datetimeFigureOut">
              <a:rPr lang="en-US" smtClean="0"/>
              <a:t>11/13/2017</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8CC1F612-D109-4BAA-94A8-2AE2EFB60923}" type="slidenum">
              <a:rPr lang="en-US" smtClean="0"/>
              <a:t>‹#›</a:t>
            </a:fld>
            <a:endParaRPr lang="en-US"/>
          </a:p>
        </p:txBody>
      </p:sp>
    </p:spTree>
    <p:extLst>
      <p:ext uri="{BB962C8B-B14F-4D97-AF65-F5344CB8AC3E}">
        <p14:creationId xmlns:p14="http://schemas.microsoft.com/office/powerpoint/2010/main" val="31109734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5899518C-CB34-4F0B-BEC9-37B22E27FFE4}" type="datetimeFigureOut">
              <a:rPr lang="en-US" smtClean="0"/>
              <a:t>11/13/2017</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F9D720CB-1CB1-44F2-A34B-0DA4E16BD055}" type="slidenum">
              <a:rPr lang="en-US" smtClean="0"/>
              <a:t>‹#›</a:t>
            </a:fld>
            <a:endParaRPr lang="en-US"/>
          </a:p>
        </p:txBody>
      </p:sp>
    </p:spTree>
    <p:extLst>
      <p:ext uri="{BB962C8B-B14F-4D97-AF65-F5344CB8AC3E}">
        <p14:creationId xmlns:p14="http://schemas.microsoft.com/office/powerpoint/2010/main" val="1958851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Με ιδιαίτερη χαρά συμμετέχω στη σημερινή δημοσιογραφική διάσκεψη με την ευκαιρία της ολοκλήρωσης του πρώτου έτους της εκστρατείας ενημέρωσης και ευαισθητοποίησης "</a:t>
            </a:r>
            <a:r>
              <a:rPr lang="en-US" dirty="0" smtClean="0"/>
              <a:t>Aware</a:t>
            </a:r>
            <a:r>
              <a:rPr lang="el-GR" dirty="0" smtClean="0"/>
              <a:t>" για τους πρόσφυγες. Σημειώνω εξ αρχής τις ευχαριστίες μου προς την ομάδα της </a:t>
            </a:r>
            <a:r>
              <a:rPr lang="en-US" dirty="0" smtClean="0"/>
              <a:t>Aware </a:t>
            </a:r>
            <a:r>
              <a:rPr lang="el-GR" dirty="0" smtClean="0"/>
              <a:t>για την πρόσκληση για τη σημερινή μου παρέμβαση και την εξαιρετική συνεργασία. </a:t>
            </a:r>
          </a:p>
          <a:p>
            <a:pPr marL="0" indent="0">
              <a:buNone/>
            </a:pPr>
            <a:r>
              <a:rPr lang="el-GR" dirty="0" smtClean="0"/>
              <a:t> </a:t>
            </a:r>
          </a:p>
          <a:p>
            <a:r>
              <a:rPr lang="el-GR" dirty="0" smtClean="0"/>
              <a:t>Η εκστρατεία </a:t>
            </a:r>
            <a:r>
              <a:rPr lang="en-US" dirty="0" smtClean="0"/>
              <a:t>Aware</a:t>
            </a:r>
            <a:r>
              <a:rPr lang="el-GR" dirty="0" smtClean="0"/>
              <a:t> "Σέβομαι - Αποδέχομαι - Συμμετέχω" επιτελεί ξεχωριστό έργο αναδεικνύοντας τη ζωή προσφύγων, </a:t>
            </a:r>
            <a:r>
              <a:rPr lang="el-GR" dirty="0" err="1" smtClean="0"/>
              <a:t>αιτητών</a:t>
            </a:r>
            <a:r>
              <a:rPr lang="el-GR" dirty="0" smtClean="0"/>
              <a:t> ασύλου και μεταναστών στην Κύπρο. Η εκστρατεία στηρίζει την προσπάθεια της κυπριακής πολιτείας για πραγμάτωση των δικαιωμάτων χωρίς διακρίσεις με συστηματικές και </a:t>
            </a:r>
            <a:r>
              <a:rPr lang="el-GR" dirty="0" err="1" smtClean="0"/>
              <a:t>πολυεπίπεδες</a:t>
            </a:r>
            <a:r>
              <a:rPr lang="el-GR" dirty="0" smtClean="0"/>
              <a:t> δραστηριότητες, λαμβάνοντας συγχρηματοδότηση από το Ευρωπαϊκό Ταμείο Ασύλου, Μετανάστευσης και Ένταξης αλλά και από την Κυπριακή Δημοκρατία. </a:t>
            </a:r>
          </a:p>
          <a:p>
            <a:endParaRPr lang="el-GR" dirty="0" smtClean="0"/>
          </a:p>
          <a:p>
            <a:endParaRPr lang="el-GR" dirty="0"/>
          </a:p>
        </p:txBody>
      </p:sp>
      <p:sp>
        <p:nvSpPr>
          <p:cNvPr id="4" name="Slide Number Placeholder 3"/>
          <p:cNvSpPr>
            <a:spLocks noGrp="1"/>
          </p:cNvSpPr>
          <p:nvPr>
            <p:ph type="sldNum" sz="quarter" idx="10"/>
          </p:nvPr>
        </p:nvSpPr>
        <p:spPr/>
        <p:txBody>
          <a:bodyPr/>
          <a:lstStyle/>
          <a:p>
            <a:fld id="{F9D720CB-1CB1-44F2-A34B-0DA4E16BD055}" type="slidenum">
              <a:rPr lang="en-US" smtClean="0"/>
              <a:t>1</a:t>
            </a:fld>
            <a:endParaRPr lang="en-US"/>
          </a:p>
        </p:txBody>
      </p:sp>
    </p:spTree>
    <p:extLst>
      <p:ext uri="{BB962C8B-B14F-4D97-AF65-F5344CB8AC3E}">
        <p14:creationId xmlns:p14="http://schemas.microsoft.com/office/powerpoint/2010/main" val="772349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smtClean="0"/>
              <a:t>Με οδηγία του ΥΠΠ, συστάθηκε </a:t>
            </a:r>
            <a:r>
              <a:rPr lang="el-GR" dirty="0" err="1" smtClean="0"/>
              <a:t>Διατμηματική</a:t>
            </a:r>
            <a:r>
              <a:rPr lang="el-GR" dirty="0" smtClean="0"/>
              <a:t> Επιτροπή για την ένταξη μαθητών/τριών με μεταναστευτική βιογραφία στο Κυπριακό Εκπαιδευτικό Σύστημα, υπό τον συντονισμό του Π.Ι. Η ένταξη μαθητών με μεταναστευτική βιογραφία στη συμβατική τάξη αποτελεί το επίκεντρο του έργου της Επιτροπής, με σκοπό την αποτελεσματικότερη στήριξη των παιδιών στην εκμάθηση της ελληνικής γλώσσας αλλά και την ομαλότερη μετάβασή τους από τη μία βαθμίδα εκπαίδευσης στην άλλη. Η </a:t>
            </a:r>
            <a:r>
              <a:rPr lang="el-GR" dirty="0" err="1" smtClean="0"/>
              <a:t>Διατμηματική</a:t>
            </a:r>
            <a:r>
              <a:rPr lang="el-GR" dirty="0" smtClean="0"/>
              <a:t> Επιτροπή συνέταξε ένα Κείμενο Πολιτικής, στη βάση του οποίου οι διευθύνσεις κλήθηκαν να αναπτύξουν ένα σχέδιο δράσης. Στο πλαίσιο του Κειμένου Πολιτικής και του Σχεδίου Δράσης για την Ένταξη μαθητών/τριών με μεταναστευτική βιογραφία, διενεργήθηκαν με συνεργασία του Π.Ι. και της ΔΔΕ 7 </a:t>
            </a:r>
            <a:r>
              <a:rPr lang="el-GR" dirty="0" err="1" smtClean="0"/>
              <a:t>παγκύπριες</a:t>
            </a:r>
            <a:r>
              <a:rPr lang="el-GR" dirty="0" smtClean="0"/>
              <a:t> υποχρεωτικές επιμορφώσεις εκπαιδευτικών δημοτικής εκπαίδευσης για τη διδασκαλία της ελληνικής ως δεύτερης γλώσσας τον Σεπτέμβριο 2017, υλοποιώντας έναν από τους 5 άξονες προτεραιότητας του Κειμένου Πολιτικής, που αφορά στην εκπαίδευση και κατάρτιση των εκπαιδευτικών. Οι μαθητές/</a:t>
            </a:r>
            <a:r>
              <a:rPr lang="el-GR" dirty="0" err="1" smtClean="0"/>
              <a:t>τριες</a:t>
            </a:r>
            <a:r>
              <a:rPr lang="el-GR" dirty="0" smtClean="0"/>
              <a:t> με μεταναστευτική  βιογραφία καλούνται να ζήσουν, να προσαρμοστούν και να </a:t>
            </a:r>
            <a:r>
              <a:rPr lang="el-GR" dirty="0" err="1" smtClean="0"/>
              <a:t>αλληλεπιδράσουν</a:t>
            </a:r>
            <a:r>
              <a:rPr lang="el-GR" dirty="0" smtClean="0"/>
              <a:t> στην κυπριακή κοινωνία και ιδιαιτέρως στο σχολικό περιβάλλον, όπου περνούν μεγάλο μέρος του καθημερινού τους χρόνου. Για να μπορέσουν να ενδυναμωθούν κοινωνικά και εκπαιδευτικά είναι αναγκαίο να μάθουν να μιλούν και να γράφουν την ελληνική ως δεύτερη γλώσσα.</a:t>
            </a:r>
          </a:p>
          <a:p>
            <a:endParaRPr lang="el-GR" dirty="0"/>
          </a:p>
        </p:txBody>
      </p:sp>
      <p:sp>
        <p:nvSpPr>
          <p:cNvPr id="4" name="Slide Number Placeholder 3"/>
          <p:cNvSpPr>
            <a:spLocks noGrp="1"/>
          </p:cNvSpPr>
          <p:nvPr>
            <p:ph type="sldNum" sz="quarter" idx="10"/>
          </p:nvPr>
        </p:nvSpPr>
        <p:spPr/>
        <p:txBody>
          <a:bodyPr/>
          <a:lstStyle/>
          <a:p>
            <a:fld id="{F9D720CB-1CB1-44F2-A34B-0DA4E16BD055}" type="slidenum">
              <a:rPr lang="en-US" smtClean="0"/>
              <a:t>9</a:t>
            </a:fld>
            <a:endParaRPr lang="en-US"/>
          </a:p>
        </p:txBody>
      </p:sp>
    </p:spTree>
    <p:extLst>
      <p:ext uri="{BB962C8B-B14F-4D97-AF65-F5344CB8AC3E}">
        <p14:creationId xmlns:p14="http://schemas.microsoft.com/office/powerpoint/2010/main" val="1268927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F9D720CB-1CB1-44F2-A34B-0DA4E16BD055}" type="slidenum">
              <a:rPr lang="en-US" smtClean="0"/>
              <a:t>12</a:t>
            </a:fld>
            <a:endParaRPr lang="en-US"/>
          </a:p>
        </p:txBody>
      </p:sp>
    </p:spTree>
    <p:extLst>
      <p:ext uri="{BB962C8B-B14F-4D97-AF65-F5344CB8AC3E}">
        <p14:creationId xmlns:p14="http://schemas.microsoft.com/office/powerpoint/2010/main" val="7953295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smtClean="0">
                <a:solidFill>
                  <a:schemeClr val="tx1"/>
                </a:solidFill>
                <a:effectLst/>
                <a:latin typeface="+mn-lt"/>
                <a:ea typeface="+mn-ea"/>
                <a:cs typeface="+mn-cs"/>
              </a:rPr>
              <a:t>Κλείνοντας, θα ήθελα να συγχαρώ θερμά την εκστρατεία ενημέρωσης και ευαισθητοποίησης "</a:t>
            </a:r>
            <a:r>
              <a:rPr lang="en-US" sz="1200" kern="1200" dirty="0" smtClean="0">
                <a:solidFill>
                  <a:schemeClr val="tx1"/>
                </a:solidFill>
                <a:effectLst/>
                <a:latin typeface="+mn-lt"/>
                <a:ea typeface="+mn-ea"/>
                <a:cs typeface="+mn-cs"/>
              </a:rPr>
              <a:t>Aware</a:t>
            </a:r>
            <a:r>
              <a:rPr lang="el-GR" sz="1200" kern="1200" dirty="0" smtClean="0">
                <a:solidFill>
                  <a:schemeClr val="tx1"/>
                </a:solidFill>
                <a:effectLst/>
                <a:latin typeface="+mn-lt"/>
                <a:ea typeface="+mn-ea"/>
                <a:cs typeface="+mn-cs"/>
              </a:rPr>
              <a:t>" για τη δράση της και την οργάνωση του σημερινού </a:t>
            </a:r>
            <a:r>
              <a:rPr lang="el-GR" sz="1200" kern="1200" dirty="0" err="1" smtClean="0">
                <a:solidFill>
                  <a:schemeClr val="tx1"/>
                </a:solidFill>
                <a:effectLst/>
                <a:latin typeface="+mn-lt"/>
                <a:ea typeface="+mn-ea"/>
                <a:cs typeface="+mn-cs"/>
              </a:rPr>
              <a:t>Παγκύπριου</a:t>
            </a:r>
            <a:r>
              <a:rPr lang="el-GR" sz="1200" kern="1200" dirty="0" smtClean="0">
                <a:solidFill>
                  <a:schemeClr val="tx1"/>
                </a:solidFill>
                <a:effectLst/>
                <a:latin typeface="+mn-lt"/>
                <a:ea typeface="+mn-ea"/>
                <a:cs typeface="+mn-cs"/>
              </a:rPr>
              <a:t> Μαθητικού Συνεδρίου και να σας ευχαριστήσω για την προσοχή σας.</a:t>
            </a:r>
          </a:p>
          <a:p>
            <a:endParaRPr lang="el-GR" dirty="0"/>
          </a:p>
        </p:txBody>
      </p:sp>
      <p:sp>
        <p:nvSpPr>
          <p:cNvPr id="4" name="Slide Number Placeholder 3"/>
          <p:cNvSpPr>
            <a:spLocks noGrp="1"/>
          </p:cNvSpPr>
          <p:nvPr>
            <p:ph type="sldNum" sz="quarter" idx="10"/>
          </p:nvPr>
        </p:nvSpPr>
        <p:spPr/>
        <p:txBody>
          <a:bodyPr/>
          <a:lstStyle/>
          <a:p>
            <a:fld id="{F9D720CB-1CB1-44F2-A34B-0DA4E16BD055}" type="slidenum">
              <a:rPr lang="en-US" smtClean="0"/>
              <a:t>15</a:t>
            </a:fld>
            <a:endParaRPr lang="en-US"/>
          </a:p>
        </p:txBody>
      </p:sp>
    </p:spTree>
    <p:extLst>
      <p:ext uri="{BB962C8B-B14F-4D97-AF65-F5344CB8AC3E}">
        <p14:creationId xmlns:p14="http://schemas.microsoft.com/office/powerpoint/2010/main" val="26674902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96753"/>
            <a:ext cx="5614392" cy="2403698"/>
          </a:xfrm>
        </p:spPr>
        <p:txBody>
          <a:bodyPr/>
          <a:lstStyle>
            <a:lvl1pPr>
              <a:defRPr b="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715363" y="3886200"/>
            <a:ext cx="5584829"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0B930FF-9D30-48D1-AF62-F3CA9B9A4222}" type="datetimeFigureOut">
              <a:rPr lang="en-US" smtClean="0"/>
              <a:pPr/>
              <a:t>11/13/2017</a:t>
            </a:fld>
            <a:endParaRPr lang="en-US"/>
          </a:p>
        </p:txBody>
      </p:sp>
      <p:sp>
        <p:nvSpPr>
          <p:cNvPr id="6" name="Slide Number Placeholder 5"/>
          <p:cNvSpPr>
            <a:spLocks noGrp="1"/>
          </p:cNvSpPr>
          <p:nvPr>
            <p:ph type="sldNum" sz="quarter" idx="12"/>
          </p:nvPr>
        </p:nvSpPr>
        <p:spPr/>
        <p:txBody>
          <a:bodyPr/>
          <a:lstStyle/>
          <a:p>
            <a:fld id="{071B262E-A201-4ED0-B690-F79F7A7FE110}" type="slidenum">
              <a:rPr lang="en-US" smtClean="0"/>
              <a:pPr/>
              <a:t>‹#›</a:t>
            </a:fld>
            <a:endParaRPr lang="en-US"/>
          </a:p>
        </p:txBody>
      </p:sp>
    </p:spTree>
    <p:extLst>
      <p:ext uri="{BB962C8B-B14F-4D97-AF65-F5344CB8AC3E}">
        <p14:creationId xmlns:p14="http://schemas.microsoft.com/office/powerpoint/2010/main" val="1656428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B930FF-9D30-48D1-AF62-F3CA9B9A4222}" type="datetimeFigureOut">
              <a:rPr lang="en-US" smtClean="0"/>
              <a:pPr/>
              <a:t>11/13/2017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071B262E-A201-4ED0-B690-F79F7A7FE110}" type="slidenum">
              <a:rPr lang="en-US" smtClean="0"/>
              <a:pPr/>
              <a:t>‹#›</a:t>
            </a:fld>
            <a:endParaRPr lang="en-US"/>
          </a:p>
        </p:txBody>
      </p:sp>
    </p:spTree>
    <p:extLst>
      <p:ext uri="{BB962C8B-B14F-4D97-AF65-F5344CB8AC3E}">
        <p14:creationId xmlns:p14="http://schemas.microsoft.com/office/powerpoint/2010/main" val="3223849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B930FF-9D30-48D1-AF62-F3CA9B9A4222}" type="datetimeFigureOut">
              <a:rPr lang="en-US" smtClean="0"/>
              <a:pPr/>
              <a:t>11/13/2017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071B262E-A201-4ED0-B690-F79F7A7FE110}" type="slidenum">
              <a:rPr lang="en-US" smtClean="0"/>
              <a:pPr/>
              <a:t>‹#›</a:t>
            </a:fld>
            <a:endParaRPr lang="en-US"/>
          </a:p>
        </p:txBody>
      </p:sp>
    </p:spTree>
    <p:extLst>
      <p:ext uri="{BB962C8B-B14F-4D97-AF65-F5344CB8AC3E}">
        <p14:creationId xmlns:p14="http://schemas.microsoft.com/office/powerpoint/2010/main" val="122748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048A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0B930FF-9D30-48D1-AF62-F3CA9B9A4222}" type="datetimeFigureOut">
              <a:rPr lang="en-US" smtClean="0"/>
              <a:pPr/>
              <a:t>11/13/2017</a:t>
            </a:fld>
            <a:endParaRPr lang="en-US"/>
          </a:p>
        </p:txBody>
      </p:sp>
      <p:sp>
        <p:nvSpPr>
          <p:cNvPr id="6" name="Slide Number Placeholder 5"/>
          <p:cNvSpPr>
            <a:spLocks noGrp="1"/>
          </p:cNvSpPr>
          <p:nvPr>
            <p:ph type="sldNum" sz="quarter" idx="12"/>
          </p:nvPr>
        </p:nvSpPr>
        <p:spPr/>
        <p:txBody>
          <a:bodyPr/>
          <a:lstStyle/>
          <a:p>
            <a:fld id="{071B262E-A201-4ED0-B690-F79F7A7FE110}" type="slidenum">
              <a:rPr lang="en-US" smtClean="0"/>
              <a:pPr/>
              <a:t>‹#›</a:t>
            </a:fld>
            <a:endParaRPr lang="en-US"/>
          </a:p>
        </p:txBody>
      </p:sp>
    </p:spTree>
    <p:extLst>
      <p:ext uri="{BB962C8B-B14F-4D97-AF65-F5344CB8AC3E}">
        <p14:creationId xmlns:p14="http://schemas.microsoft.com/office/powerpoint/2010/main" val="3026414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0B930FF-9D30-48D1-AF62-F3CA9B9A4222}" type="datetimeFigureOut">
              <a:rPr lang="en-US" smtClean="0"/>
              <a:pPr/>
              <a:t>11/13/2017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071B262E-A201-4ED0-B690-F79F7A7FE110}" type="slidenum">
              <a:rPr lang="en-US" smtClean="0"/>
              <a:pPr/>
              <a:t>‹#›</a:t>
            </a:fld>
            <a:endParaRPr lang="en-US"/>
          </a:p>
        </p:txBody>
      </p:sp>
    </p:spTree>
    <p:extLst>
      <p:ext uri="{BB962C8B-B14F-4D97-AF65-F5344CB8AC3E}">
        <p14:creationId xmlns:p14="http://schemas.microsoft.com/office/powerpoint/2010/main" val="558492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0B930FF-9D30-48D1-AF62-F3CA9B9A4222}" type="datetimeFigureOut">
              <a:rPr lang="en-US" smtClean="0"/>
              <a:pPr/>
              <a:t>11/13/2017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071B262E-A201-4ED0-B690-F79F7A7FE110}" type="slidenum">
              <a:rPr lang="en-US" smtClean="0"/>
              <a:pPr/>
              <a:t>‹#›</a:t>
            </a:fld>
            <a:endParaRPr lang="en-US"/>
          </a:p>
        </p:txBody>
      </p:sp>
    </p:spTree>
    <p:extLst>
      <p:ext uri="{BB962C8B-B14F-4D97-AF65-F5344CB8AC3E}">
        <p14:creationId xmlns:p14="http://schemas.microsoft.com/office/powerpoint/2010/main" val="4181713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0B930FF-9D30-48D1-AF62-F3CA9B9A4222}" type="datetimeFigureOut">
              <a:rPr lang="en-US" smtClean="0"/>
              <a:pPr/>
              <a:t>11/13/2017</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071B262E-A201-4ED0-B690-F79F7A7FE110}" type="slidenum">
              <a:rPr lang="en-US" smtClean="0"/>
              <a:pPr/>
              <a:t>‹#›</a:t>
            </a:fld>
            <a:endParaRPr lang="en-US"/>
          </a:p>
        </p:txBody>
      </p:sp>
    </p:spTree>
    <p:extLst>
      <p:ext uri="{BB962C8B-B14F-4D97-AF65-F5344CB8AC3E}">
        <p14:creationId xmlns:p14="http://schemas.microsoft.com/office/powerpoint/2010/main" val="1001237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B930FF-9D30-48D1-AF62-F3CA9B9A4222}" type="datetimeFigureOut">
              <a:rPr lang="en-US" smtClean="0"/>
              <a:pPr/>
              <a:t>11/13/2017</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071B262E-A201-4ED0-B690-F79F7A7FE110}" type="slidenum">
              <a:rPr lang="en-US" smtClean="0"/>
              <a:pPr/>
              <a:t>‹#›</a:t>
            </a:fld>
            <a:endParaRPr lang="en-US"/>
          </a:p>
        </p:txBody>
      </p:sp>
    </p:spTree>
    <p:extLst>
      <p:ext uri="{BB962C8B-B14F-4D97-AF65-F5344CB8AC3E}">
        <p14:creationId xmlns:p14="http://schemas.microsoft.com/office/powerpoint/2010/main" val="3944066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B930FF-9D30-48D1-AF62-F3CA9B9A4222}" type="datetimeFigureOut">
              <a:rPr lang="en-US" smtClean="0"/>
              <a:pPr/>
              <a:t>11/13/2017</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071B262E-A201-4ED0-B690-F79F7A7FE110}" type="slidenum">
              <a:rPr lang="en-US" smtClean="0"/>
              <a:pPr/>
              <a:t>‹#›</a:t>
            </a:fld>
            <a:endParaRPr lang="en-US"/>
          </a:p>
        </p:txBody>
      </p:sp>
    </p:spTree>
    <p:extLst>
      <p:ext uri="{BB962C8B-B14F-4D97-AF65-F5344CB8AC3E}">
        <p14:creationId xmlns:p14="http://schemas.microsoft.com/office/powerpoint/2010/main" val="3822252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0B930FF-9D30-48D1-AF62-F3CA9B9A4222}" type="datetimeFigureOut">
              <a:rPr lang="en-US" smtClean="0"/>
              <a:pPr/>
              <a:t>11/13/2017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071B262E-A201-4ED0-B690-F79F7A7FE110}" type="slidenum">
              <a:rPr lang="en-US" smtClean="0"/>
              <a:pPr/>
              <a:t>‹#›</a:t>
            </a:fld>
            <a:endParaRPr lang="en-US"/>
          </a:p>
        </p:txBody>
      </p:sp>
    </p:spTree>
    <p:extLst>
      <p:ext uri="{BB962C8B-B14F-4D97-AF65-F5344CB8AC3E}">
        <p14:creationId xmlns:p14="http://schemas.microsoft.com/office/powerpoint/2010/main" val="2130697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0B930FF-9D30-48D1-AF62-F3CA9B9A4222}" type="datetimeFigureOut">
              <a:rPr lang="en-US" smtClean="0"/>
              <a:pPr/>
              <a:t>11/13/2017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071B262E-A201-4ED0-B690-F79F7A7FE110}" type="slidenum">
              <a:rPr lang="en-US" smtClean="0"/>
              <a:pPr/>
              <a:t>‹#›</a:t>
            </a:fld>
            <a:endParaRPr lang="en-US"/>
          </a:p>
        </p:txBody>
      </p:sp>
    </p:spTree>
    <p:extLst>
      <p:ext uri="{BB962C8B-B14F-4D97-AF65-F5344CB8AC3E}">
        <p14:creationId xmlns:p14="http://schemas.microsoft.com/office/powerpoint/2010/main" val="549359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B930FF-9D30-48D1-AF62-F3CA9B9A4222}" type="datetimeFigureOut">
              <a:rPr lang="en-US" smtClean="0"/>
              <a:pPr/>
              <a:t>11/13/2017</a:t>
            </a:fld>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1B262E-A201-4ED0-B690-F79F7A7FE110}" type="slidenum">
              <a:rPr lang="en-US" smtClean="0"/>
              <a:pPr/>
              <a:t>‹#›</a:t>
            </a:fld>
            <a:endParaRPr lang="en-US"/>
          </a:p>
        </p:txBody>
      </p:sp>
    </p:spTree>
    <p:extLst>
      <p:ext uri="{BB962C8B-B14F-4D97-AF65-F5344CB8AC3E}">
        <p14:creationId xmlns:p14="http://schemas.microsoft.com/office/powerpoint/2010/main" val="964872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rgbClr val="2048A2"/>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portal.unesco.org/en/ev.php-URL_ID=12949&amp;URL_DO=DO_TOPIC&amp;URL_SECTION=201.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education.nsw.gov.au/policy-library/associated-documents/anti-racism-education-advice-for-school.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l-GR" b="1" dirty="0" smtClean="0"/>
              <a:t>Ο ρόλος της εκπαίδευσης στην καλλιέργεια μιας ανοικτής κοινωνίας</a:t>
            </a:r>
            <a:endParaRPr lang="el-GR" b="1" dirty="0"/>
          </a:p>
        </p:txBody>
      </p:sp>
      <p:sp>
        <p:nvSpPr>
          <p:cNvPr id="3" name="Subtitle 2"/>
          <p:cNvSpPr>
            <a:spLocks noGrp="1"/>
          </p:cNvSpPr>
          <p:nvPr>
            <p:ph type="subTitle" idx="1"/>
          </p:nvPr>
        </p:nvSpPr>
        <p:spPr/>
        <p:txBody>
          <a:bodyPr>
            <a:normAutofit lnSpcReduction="10000"/>
          </a:bodyPr>
          <a:lstStyle/>
          <a:p>
            <a:r>
              <a:rPr lang="el-GR" sz="2400" b="1" dirty="0" smtClean="0"/>
              <a:t>14 Νοεμβρίου 2017</a:t>
            </a:r>
          </a:p>
          <a:p>
            <a:endParaRPr lang="el-GR" sz="2400" b="1" dirty="0" smtClean="0"/>
          </a:p>
          <a:p>
            <a:r>
              <a:rPr lang="el-GR" sz="2400" b="1" dirty="0" err="1" smtClean="0"/>
              <a:t>Δρ</a:t>
            </a:r>
            <a:r>
              <a:rPr lang="el-GR" sz="2400" b="1" dirty="0" smtClean="0"/>
              <a:t> Αθηνά Μιχαηλίδου – </a:t>
            </a:r>
            <a:r>
              <a:rPr lang="el-GR" sz="2400" b="1" dirty="0" err="1" smtClean="0"/>
              <a:t>Ευριπίδου</a:t>
            </a:r>
            <a:endParaRPr lang="el-GR" sz="2400" b="1" dirty="0" smtClean="0"/>
          </a:p>
          <a:p>
            <a:r>
              <a:rPr lang="el-GR" sz="2400" b="1" dirty="0" smtClean="0"/>
              <a:t>Διευθύντρια Παιδαγωγικού Ινστιτούτου</a:t>
            </a:r>
            <a:endParaRPr lang="el-GR" sz="2400" b="1" dirty="0"/>
          </a:p>
        </p:txBody>
      </p:sp>
      <p:pic>
        <p:nvPicPr>
          <p:cNvPr id="4" name="Picture 3" descr="C:\Users\Stelios\AppData\Local\Microsoft\Windows\INetCache\Content.Word\New Picture (14).bmp"/>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60232" y="5188902"/>
            <a:ext cx="1639570" cy="899795"/>
          </a:xfrm>
          <a:prstGeom prst="rect">
            <a:avLst/>
          </a:prstGeom>
          <a:noFill/>
          <a:ln>
            <a:noFill/>
          </a:ln>
        </p:spPr>
      </p:pic>
    </p:spTree>
    <p:extLst>
      <p:ext uri="{BB962C8B-B14F-4D97-AF65-F5344CB8AC3E}">
        <p14:creationId xmlns:p14="http://schemas.microsoft.com/office/powerpoint/2010/main" val="15645278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a:xfrm>
            <a:off x="457200" y="274638"/>
            <a:ext cx="8229600" cy="5851525"/>
          </a:xfrm>
        </p:spPr>
        <p:txBody>
          <a:bodyPr>
            <a:normAutofit fontScale="92500" lnSpcReduction="20000"/>
          </a:bodyPr>
          <a:lstStyle/>
          <a:p>
            <a:r>
              <a:rPr lang="el-GR" dirty="0" smtClean="0"/>
              <a:t>Σημαντική </a:t>
            </a:r>
            <a:r>
              <a:rPr lang="el-GR" dirty="0"/>
              <a:t>καινοτομία κατά τη φετινή σχολική χρονιά είναι η τροποποίηση του προγράμματος των μεταβατικών τάξεων, ούτως ώστε τα παιδιά με μεταναστευτική βιογραφία να ενισχύονται, παράλληλα με την εκμάθηση της Ελληνικής γλώσσας, στα Μαθηματικά και στις Φυσικές Επιστήμες σε θέματα ορολογίας και βασικών πυρηνικών γνώσεων.</a:t>
            </a:r>
          </a:p>
          <a:p>
            <a:r>
              <a:rPr lang="el-GR" dirty="0" smtClean="0"/>
              <a:t>Η </a:t>
            </a:r>
            <a:r>
              <a:rPr lang="el-GR" dirty="0"/>
              <a:t>Διεύθυνση Μέσης Εκπαίδευσης έχει προχωρήσει στην εκπόνηση Προγράμματος Σπουδών με δείκτες επιτυχίας και επάρκειας και χορηγήθηκαν στις σχολικές μονάδες διαπιστωτικά δοκίμια ελληνομάθειας για την κατάταξη των παιδιών με μεταναστευτική βιογραφία σε επίπεδα </a:t>
            </a:r>
            <a:r>
              <a:rPr lang="el-GR" dirty="0" smtClean="0"/>
              <a:t>γλωσσομάθειας. </a:t>
            </a:r>
          </a:p>
          <a:p>
            <a:endParaRPr lang="el-GR" dirty="0"/>
          </a:p>
        </p:txBody>
      </p:sp>
    </p:spTree>
    <p:extLst>
      <p:ext uri="{BB962C8B-B14F-4D97-AF65-F5344CB8AC3E}">
        <p14:creationId xmlns:p14="http://schemas.microsoft.com/office/powerpoint/2010/main" val="24559555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a:xfrm>
            <a:off x="457200" y="620688"/>
            <a:ext cx="8229600" cy="4525963"/>
          </a:xfrm>
        </p:spPr>
        <p:txBody>
          <a:bodyPr>
            <a:normAutofit fontScale="85000" lnSpcReduction="10000"/>
          </a:bodyPr>
          <a:lstStyle/>
          <a:p>
            <a:r>
              <a:rPr lang="el-GR" dirty="0"/>
              <a:t>Αγοράστηκαν νέα κατάλληλα βιβλία για τη διδασκαλία της Ελληνικής ως δεύτερης γλώσσας και οι φιλόλογοι που εμπλέκονται στα διάφορα προγράμματα επιμορφώθηκαν σε θέματα μεθοδολογίας και αξιοποίησης των νέων βιβλίων. </a:t>
            </a:r>
          </a:p>
          <a:p>
            <a:r>
              <a:rPr lang="el-GR" dirty="0"/>
              <a:t>Στενή συνεργασία με την Ύπατη Αρμοστεία του ΟΗΕ για τους Πρόσφυγες, την Υπηρεσία Ασύλου και τις Υπηρεσίες Κοινωνικής Ευημερίας για θέματα που αφορούν στους ασυνόδευτους ανήλικους / </a:t>
            </a:r>
            <a:r>
              <a:rPr lang="el-GR" dirty="0" err="1"/>
              <a:t>αιτητές</a:t>
            </a:r>
            <a:r>
              <a:rPr lang="el-GR" dirty="0"/>
              <a:t> διεθνούς προστασίας και τα προσφυγόπουλα που διαμένουν στο Κέντρο Υποδοχής στην Κοφίνου.</a:t>
            </a:r>
          </a:p>
          <a:p>
            <a:endParaRPr lang="el-GR" dirty="0"/>
          </a:p>
        </p:txBody>
      </p:sp>
    </p:spTree>
    <p:extLst>
      <p:ext uri="{BB962C8B-B14F-4D97-AF65-F5344CB8AC3E}">
        <p14:creationId xmlns:p14="http://schemas.microsoft.com/office/powerpoint/2010/main" val="38171378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l-GR" sz="3200" dirty="0"/>
              <a:t>Πρόγραμμα «Μέτρα για βελτίωση της κοινωνικής και εκπαιδευτικής ένταξης παιδιών τρίτων χωρών στην Κύπρο» </a:t>
            </a:r>
          </a:p>
        </p:txBody>
      </p:sp>
      <p:sp>
        <p:nvSpPr>
          <p:cNvPr id="3" name="Content Placeholder 2"/>
          <p:cNvSpPr>
            <a:spLocks noGrp="1"/>
          </p:cNvSpPr>
          <p:nvPr>
            <p:ph idx="1"/>
          </p:nvPr>
        </p:nvSpPr>
        <p:spPr/>
        <p:txBody>
          <a:bodyPr>
            <a:normAutofit fontScale="85000" lnSpcReduction="20000"/>
          </a:bodyPr>
          <a:lstStyle/>
          <a:p>
            <a:r>
              <a:rPr lang="el-GR" dirty="0" smtClean="0"/>
              <a:t>Συντονισμός από Π.Ι.</a:t>
            </a:r>
          </a:p>
          <a:p>
            <a:r>
              <a:rPr lang="el-GR" dirty="0" smtClean="0"/>
              <a:t>Συγχρηματοδότηση </a:t>
            </a:r>
            <a:r>
              <a:rPr lang="el-GR" dirty="0"/>
              <a:t>από το Ταμείο Ασύλου, Μετανάστευσης και Ένταξης και την Κυπριακή Δημοκρατία. </a:t>
            </a:r>
          </a:p>
          <a:p>
            <a:r>
              <a:rPr lang="el-GR" dirty="0" smtClean="0"/>
              <a:t>Θα δημιουργηθούν:</a:t>
            </a:r>
          </a:p>
          <a:p>
            <a:pPr lvl="1"/>
            <a:r>
              <a:rPr lang="el-GR" dirty="0" smtClean="0"/>
              <a:t>Οδηγός </a:t>
            </a:r>
            <a:r>
              <a:rPr lang="el-GR" dirty="0"/>
              <a:t>Εκπαιδευτικού για διαχείριση της </a:t>
            </a:r>
            <a:r>
              <a:rPr lang="el-GR" dirty="0" err="1"/>
              <a:t>κοινωνικοπολιτισμικής</a:t>
            </a:r>
            <a:r>
              <a:rPr lang="el-GR" dirty="0"/>
              <a:t> ετερότητας </a:t>
            </a:r>
            <a:endParaRPr lang="el-GR" dirty="0" smtClean="0"/>
          </a:p>
          <a:p>
            <a:pPr lvl="1"/>
            <a:r>
              <a:rPr lang="el-GR" dirty="0" smtClean="0"/>
              <a:t>Οδηγός για </a:t>
            </a:r>
            <a:r>
              <a:rPr lang="el-GR" dirty="0"/>
              <a:t>τη διδασκαλία της ελληνικής ως δεύτερης γλώσσας </a:t>
            </a:r>
            <a:endParaRPr lang="el-GR" dirty="0" smtClean="0"/>
          </a:p>
          <a:p>
            <a:pPr lvl="1"/>
            <a:r>
              <a:rPr lang="el-GR" dirty="0" smtClean="0"/>
              <a:t>Οδηγός Υποστηρικτών-Διαμεσολαβητών για γονείς με </a:t>
            </a:r>
            <a:r>
              <a:rPr lang="el-GR" dirty="0"/>
              <a:t>μεταναστευτική </a:t>
            </a:r>
            <a:r>
              <a:rPr lang="el-GR" dirty="0" smtClean="0"/>
              <a:t>βιογραφία</a:t>
            </a:r>
            <a:r>
              <a:rPr lang="el-GR" dirty="0"/>
              <a:t> </a:t>
            </a:r>
            <a:r>
              <a:rPr lang="el-GR" dirty="0" smtClean="0"/>
              <a:t>που θα κληθούν να εργαστούν στα σχολεία των παιδιών τους</a:t>
            </a:r>
            <a:endParaRPr lang="el-GR" dirty="0"/>
          </a:p>
          <a:p>
            <a:endParaRPr lang="el-GR" dirty="0"/>
          </a:p>
        </p:txBody>
      </p:sp>
    </p:spTree>
    <p:extLst>
      <p:ext uri="{BB962C8B-B14F-4D97-AF65-F5344CB8AC3E}">
        <p14:creationId xmlns:p14="http://schemas.microsoft.com/office/powerpoint/2010/main" val="16323244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sz="3600" dirty="0" smtClean="0"/>
              <a:t>Εκπαιδευτικό πρόγραμμα «Μακριά </a:t>
            </a:r>
            <a:r>
              <a:rPr lang="el-GR" sz="3600" dirty="0"/>
              <a:t>από την πατρίδα και τον φόβο</a:t>
            </a:r>
            <a:r>
              <a:rPr lang="el-GR" sz="3600" dirty="0" smtClean="0"/>
              <a:t>»</a:t>
            </a:r>
            <a:endParaRPr lang="el-GR" sz="3600" dirty="0"/>
          </a:p>
        </p:txBody>
      </p:sp>
      <p:sp>
        <p:nvSpPr>
          <p:cNvPr id="3" name="Content Placeholder 2"/>
          <p:cNvSpPr>
            <a:spLocks noGrp="1"/>
          </p:cNvSpPr>
          <p:nvPr>
            <p:ph idx="1"/>
          </p:nvPr>
        </p:nvSpPr>
        <p:spPr/>
        <p:txBody>
          <a:bodyPr>
            <a:normAutofit/>
          </a:bodyPr>
          <a:lstStyle/>
          <a:p>
            <a:r>
              <a:rPr lang="el-GR" dirty="0" smtClean="0"/>
              <a:t>Συνεργασία Π.Ι. με το Γραφείο </a:t>
            </a:r>
            <a:r>
              <a:rPr lang="el-GR" dirty="0"/>
              <a:t>της Επιτρόπου Προστασίας των Δικαιωμάτων του </a:t>
            </a:r>
            <a:r>
              <a:rPr lang="el-GR" dirty="0" smtClean="0"/>
              <a:t>Παιδιού, την </a:t>
            </a:r>
            <a:r>
              <a:rPr lang="el-GR" dirty="0"/>
              <a:t>Αντιπροσωπεία της Ύπατης Αρμοστείας του ΟΗΕ για τους Πρόσφυγες στην Κύπρο (</a:t>
            </a:r>
            <a:r>
              <a:rPr lang="en-US" dirty="0"/>
              <a:t>UNHCR</a:t>
            </a:r>
            <a:r>
              <a:rPr lang="el-GR" dirty="0" smtClean="0"/>
              <a:t>) και τη Δ.Μ.Ε. </a:t>
            </a:r>
          </a:p>
          <a:p>
            <a:r>
              <a:rPr lang="el-GR" dirty="0" smtClean="0"/>
              <a:t>Συμμετέχουν 10 σχολεία Μέσης Εκπαίδευσης με σκοπό την κοινωνική </a:t>
            </a:r>
            <a:r>
              <a:rPr lang="el-GR" dirty="0"/>
              <a:t>και μαθησιακή </a:t>
            </a:r>
            <a:r>
              <a:rPr lang="el-GR" dirty="0" smtClean="0"/>
              <a:t>ένταξη των </a:t>
            </a:r>
            <a:r>
              <a:rPr lang="el-GR" dirty="0"/>
              <a:t>παιδιών προσφύγων και μεταναστών.</a:t>
            </a:r>
          </a:p>
          <a:p>
            <a:endParaRPr lang="el-GR" dirty="0"/>
          </a:p>
        </p:txBody>
      </p:sp>
    </p:spTree>
    <p:extLst>
      <p:ext uri="{BB962C8B-B14F-4D97-AF65-F5344CB8AC3E}">
        <p14:creationId xmlns:p14="http://schemas.microsoft.com/office/powerpoint/2010/main" val="3908007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268760"/>
            <a:ext cx="8229600" cy="1143000"/>
          </a:xfrm>
        </p:spPr>
        <p:txBody>
          <a:bodyPr>
            <a:normAutofit fontScale="90000"/>
          </a:bodyPr>
          <a:lstStyle/>
          <a:p>
            <a:r>
              <a:rPr lang="el-GR" sz="3600" dirty="0" smtClean="0"/>
              <a:t>Ημερίδα «</a:t>
            </a:r>
            <a:r>
              <a:rPr lang="el-GR" sz="3600" dirty="0"/>
              <a:t>Άνθρωποι σε κίνηση: παιδαγωγικά εργαλεία για καλλιέργεια της </a:t>
            </a:r>
            <a:r>
              <a:rPr lang="el-GR" sz="3600" dirty="0" err="1"/>
              <a:t>ενσυναίσθησης</a:t>
            </a:r>
            <a:r>
              <a:rPr lang="el-GR" sz="3600" dirty="0"/>
              <a:t> για παιδιά πρόσφυγες και μετανάστες</a:t>
            </a:r>
            <a:r>
              <a:rPr lang="el-GR" sz="3600" dirty="0" smtClean="0"/>
              <a:t>»</a:t>
            </a:r>
            <a:br>
              <a:rPr lang="el-GR" sz="3600" dirty="0" smtClean="0"/>
            </a:br>
            <a:r>
              <a:rPr lang="el-GR" sz="3600" dirty="0"/>
              <a:t/>
            </a:r>
            <a:br>
              <a:rPr lang="el-GR" sz="3600" dirty="0"/>
            </a:br>
            <a:r>
              <a:rPr lang="el-GR" b="1" dirty="0"/>
              <a:t> </a:t>
            </a:r>
            <a:r>
              <a:rPr lang="el-GR" dirty="0"/>
              <a:t/>
            </a:r>
            <a:br>
              <a:rPr lang="el-GR" dirty="0"/>
            </a:br>
            <a:endParaRPr lang="el-GR" dirty="0"/>
          </a:p>
        </p:txBody>
      </p:sp>
      <p:pic>
        <p:nvPicPr>
          <p:cNvPr id="4" name="Content Placeholder 3"/>
          <p:cNvPicPr>
            <a:picLocks noGrp="1"/>
          </p:cNvPicPr>
          <p:nvPr>
            <p:ph idx="1"/>
          </p:nvPr>
        </p:nvPicPr>
        <p:blipFill rotWithShape="1">
          <a:blip r:embed="rId2">
            <a:extLst>
              <a:ext uri="{28A0092B-C50C-407E-A947-70E740481C1C}">
                <a14:useLocalDpi xmlns:a14="http://schemas.microsoft.com/office/drawing/2010/main" val="0"/>
              </a:ext>
            </a:extLst>
          </a:blip>
          <a:srcRect l="27220" t="37259" r="25931" b="49572"/>
          <a:stretch/>
        </p:blipFill>
        <p:spPr bwMode="auto">
          <a:xfrm>
            <a:off x="1534547" y="1840260"/>
            <a:ext cx="6095594" cy="963339"/>
          </a:xfrm>
          <a:prstGeom prst="rect">
            <a:avLst/>
          </a:prstGeom>
          <a:ln>
            <a:noFill/>
          </a:ln>
          <a:extLst>
            <a:ext uri="{53640926-AAD7-44D8-BBD7-CCE9431645EC}">
              <a14:shadowObscured xmlns:a14="http://schemas.microsoft.com/office/drawing/2010/main"/>
            </a:ext>
          </a:extLst>
        </p:spPr>
      </p:pic>
      <p:sp>
        <p:nvSpPr>
          <p:cNvPr id="5" name="Content Placeholder 2"/>
          <p:cNvSpPr txBox="1">
            <a:spLocks/>
          </p:cNvSpPr>
          <p:nvPr/>
        </p:nvSpPr>
        <p:spPr>
          <a:xfrm>
            <a:off x="470790" y="2983260"/>
            <a:ext cx="8061650" cy="3110036"/>
          </a:xfrm>
          <a:prstGeom prst="rect">
            <a:avLst/>
          </a:prstGeom>
        </p:spPr>
        <p:txBody>
          <a:bodyPr vert="horz" lIns="91440" tIns="45720" rIns="91440" bIns="45720" rtlCol="0">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l-GR" dirty="0" smtClean="0"/>
              <a:t>25 Νοεμβρίου 2017, Πανεπιστήμιο Λευκωσίας</a:t>
            </a:r>
          </a:p>
          <a:p>
            <a:r>
              <a:rPr lang="el-GR" dirty="0"/>
              <a:t>H Ημερίδα έχει σκοπό να εξοικειώσει τους/τις εκπαιδευτικούς, μέσω βιωματικών εργαστηρίων κυρίως, με παιδαγωγικά εργαλεία που έχει αναπτύξει η Ύπατη Αρμοστεία του Ο.Η.Ε. για τους Πρόσφυγες, αλλά και βιβλία και ιστορίες που έχουν εκπονηθεί από εκπαιδευτικούς και άλλους συγγραφείς, εμπνευσμένα από το δράμα των προσφύγων, καθώς και βιβλία που προωθούν τον σεβασμό στη διαφορετικότητα γενικότερα</a:t>
            </a:r>
            <a:r>
              <a:rPr lang="el-GR" dirty="0" smtClean="0"/>
              <a:t>.</a:t>
            </a:r>
          </a:p>
          <a:p>
            <a:endParaRPr lang="el-GR" dirty="0"/>
          </a:p>
        </p:txBody>
      </p:sp>
    </p:spTree>
    <p:extLst>
      <p:ext uri="{BB962C8B-B14F-4D97-AF65-F5344CB8AC3E}">
        <p14:creationId xmlns:p14="http://schemas.microsoft.com/office/powerpoint/2010/main" val="8984570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p:txBody>
          <a:bodyPr/>
          <a:lstStyle/>
          <a:p>
            <a:pPr marL="0" indent="0" algn="r">
              <a:buNone/>
            </a:pPr>
            <a:endParaRPr lang="el-GR" dirty="0" smtClean="0"/>
          </a:p>
          <a:p>
            <a:pPr marL="0" indent="0" algn="r">
              <a:buNone/>
            </a:pPr>
            <a:endParaRPr lang="el-GR" dirty="0"/>
          </a:p>
          <a:p>
            <a:pPr marL="0" indent="0" algn="r">
              <a:buNone/>
            </a:pPr>
            <a:endParaRPr lang="el-GR" dirty="0" smtClean="0"/>
          </a:p>
          <a:p>
            <a:pPr marL="0" indent="0" algn="r">
              <a:buNone/>
            </a:pPr>
            <a:r>
              <a:rPr lang="el-GR" dirty="0" smtClean="0"/>
              <a:t>Ευχαριστώ</a:t>
            </a:r>
            <a:endParaRPr lang="el-GR" dirty="0"/>
          </a:p>
        </p:txBody>
      </p:sp>
    </p:spTree>
    <p:extLst>
      <p:ext uri="{BB962C8B-B14F-4D97-AF65-F5344CB8AC3E}">
        <p14:creationId xmlns:p14="http://schemas.microsoft.com/office/powerpoint/2010/main" val="7504517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Ετερότητα στο σχολικό περιβάλλον</a:t>
            </a:r>
            <a:endParaRPr lang="el-GR" dirty="0"/>
          </a:p>
        </p:txBody>
      </p:sp>
      <p:sp>
        <p:nvSpPr>
          <p:cNvPr id="3" name="Content Placeholder 2"/>
          <p:cNvSpPr>
            <a:spLocks noGrp="1"/>
          </p:cNvSpPr>
          <p:nvPr>
            <p:ph idx="1"/>
          </p:nvPr>
        </p:nvSpPr>
        <p:spPr/>
        <p:txBody>
          <a:bodyPr>
            <a:normAutofit fontScale="77500" lnSpcReduction="20000"/>
          </a:bodyPr>
          <a:lstStyle/>
          <a:p>
            <a:r>
              <a:rPr lang="el-GR" dirty="0"/>
              <a:t>Το σχολικό περιβάλλον χαρακτηρίζεται από πολλαπλές μορφές ετερότητας, άλλες περισσότερο γνωστές στη δημόσια σφαίρα (εθνικότητα, εμφάνιση, κοινότητα, φύλο) και άλλες λιγότερο γνωστές (πχ. σεξουαλικός προσανατολισμός, ταυτότητα φύλου, αναπηρία), που αναζητούν αναγνώριση, σεβασμό και προστασία. </a:t>
            </a:r>
            <a:endParaRPr lang="el-GR" dirty="0" smtClean="0"/>
          </a:p>
          <a:p>
            <a:endParaRPr lang="en-US" dirty="0" smtClean="0"/>
          </a:p>
          <a:p>
            <a:r>
              <a:rPr lang="el-GR" dirty="0" smtClean="0"/>
              <a:t>Σε </a:t>
            </a:r>
            <a:r>
              <a:rPr lang="el-GR" dirty="0"/>
              <a:t>αυτές τις συνθήκες, είναι σημαντικό να διασφαλιστεί για όλα τα μέλη της σχολικής κοινότητας ένα περιβάλλον ασφάλειας, ανεκτικότητας, σεβασμού της διαφορετικότητας, μη διάκρισης και ισότητας, όπου όλοι οι μαθητές και μαθήτριες μπορούν να απολαύσουν στο μέγιστο τις εκπαιδευτικές ευκαιρίες που τους προσφέρονται</a:t>
            </a:r>
            <a:r>
              <a:rPr lang="el-GR" dirty="0" smtClean="0"/>
              <a:t>.</a:t>
            </a:r>
            <a:endParaRPr lang="el-GR" dirty="0"/>
          </a:p>
        </p:txBody>
      </p:sp>
    </p:spTree>
    <p:extLst>
      <p:ext uri="{BB962C8B-B14F-4D97-AF65-F5344CB8AC3E}">
        <p14:creationId xmlns:p14="http://schemas.microsoft.com/office/powerpoint/2010/main" val="6424710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Εκπαίδευση για ισότητα</a:t>
            </a:r>
            <a:endParaRPr lang="el-GR" dirty="0"/>
          </a:p>
        </p:txBody>
      </p:sp>
      <p:sp>
        <p:nvSpPr>
          <p:cNvPr id="3" name="Content Placeholder 2"/>
          <p:cNvSpPr>
            <a:spLocks noGrp="1"/>
          </p:cNvSpPr>
          <p:nvPr>
            <p:ph idx="1"/>
          </p:nvPr>
        </p:nvSpPr>
        <p:spPr/>
        <p:txBody>
          <a:bodyPr>
            <a:normAutofit fontScale="92500" lnSpcReduction="10000"/>
          </a:bodyPr>
          <a:lstStyle/>
          <a:p>
            <a:r>
              <a:rPr lang="el-GR" dirty="0" smtClean="0"/>
              <a:t>Η εκπαίδευση έχει κρίσιμο ρόλο να διαδραματίσει στη διασφάλιση της ισότητας ευκαιριών για τα μέλη όλων των </a:t>
            </a:r>
            <a:r>
              <a:rPr lang="el-GR" dirty="0" err="1" smtClean="0"/>
              <a:t>εθνοτικών</a:t>
            </a:r>
            <a:r>
              <a:rPr lang="el-GR" dirty="0" smtClean="0"/>
              <a:t>, φυλετικών και κοινοτικών ομάδων (</a:t>
            </a:r>
            <a:r>
              <a:rPr lang="en-US" dirty="0" smtClean="0"/>
              <a:t>UNESCO </a:t>
            </a:r>
            <a:r>
              <a:rPr lang="en-US" dirty="0" smtClean="0">
                <a:hlinkClick r:id="rId2"/>
              </a:rPr>
              <a:t>Convention </a:t>
            </a:r>
            <a:r>
              <a:rPr lang="en-US" dirty="0">
                <a:hlinkClick r:id="rId2"/>
              </a:rPr>
              <a:t>against Discrimination in </a:t>
            </a:r>
            <a:r>
              <a:rPr lang="en-US" dirty="0" smtClean="0">
                <a:hlinkClick r:id="rId2"/>
              </a:rPr>
              <a:t>Education</a:t>
            </a:r>
            <a:r>
              <a:rPr lang="en-US" dirty="0" smtClean="0"/>
              <a:t>,</a:t>
            </a:r>
            <a:r>
              <a:rPr lang="el-GR" dirty="0" smtClean="0"/>
              <a:t> 1960).</a:t>
            </a:r>
          </a:p>
          <a:p>
            <a:r>
              <a:rPr lang="el-GR" dirty="0" smtClean="0"/>
              <a:t>Η σύμβαση της </a:t>
            </a:r>
            <a:r>
              <a:rPr lang="en-US" dirty="0" smtClean="0"/>
              <a:t>UNESCO</a:t>
            </a:r>
            <a:r>
              <a:rPr lang="el-GR" dirty="0" smtClean="0"/>
              <a:t> καλεί όλα τα κράτη να υιοθετήσουν μέτρα για την προώθηση της ισότητας στην εκπαίδευση και να συνδέσουν την εκπαίδευση με τα ανθρώπινα δικαιώματα.</a:t>
            </a:r>
          </a:p>
          <a:p>
            <a:endParaRPr lang="el-GR" dirty="0"/>
          </a:p>
        </p:txBody>
      </p:sp>
    </p:spTree>
    <p:extLst>
      <p:ext uri="{BB962C8B-B14F-4D97-AF65-F5344CB8AC3E}">
        <p14:creationId xmlns:p14="http://schemas.microsoft.com/office/powerpoint/2010/main" val="20634659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Πώς αντιμετωπίζονται οι διακρίσεις;</a:t>
            </a:r>
            <a:endParaRPr lang="el-GR" dirty="0"/>
          </a:p>
        </p:txBody>
      </p:sp>
      <p:sp>
        <p:nvSpPr>
          <p:cNvPr id="3" name="Content Placeholder 2"/>
          <p:cNvSpPr>
            <a:spLocks noGrp="1"/>
          </p:cNvSpPr>
          <p:nvPr>
            <p:ph idx="1"/>
          </p:nvPr>
        </p:nvSpPr>
        <p:spPr/>
        <p:txBody>
          <a:bodyPr/>
          <a:lstStyle/>
          <a:p>
            <a:pPr marL="0" indent="0">
              <a:buNone/>
            </a:pPr>
            <a:r>
              <a:rPr lang="el-GR" dirty="0"/>
              <a:t>Τόσο σε επίπεδο θεωρίας όσο και πράξης είναι ευρέως αποδεκτό ότι το ουσιαστικότερο μέτρο πρόληψης και καταπολέμησης των διακρίσεων, της μισαλλοδοξίας και του ρατσισμού είναι η ανάπτυξη και συστηματική εφαρμογή συγκεκριμένης και </a:t>
            </a:r>
            <a:r>
              <a:rPr lang="el-GR" b="1" dirty="0"/>
              <a:t>ξεκάθαρης πολιτικής κατά του ρατσισμού </a:t>
            </a:r>
            <a:r>
              <a:rPr lang="el-GR" dirty="0"/>
              <a:t>σε επίπεδο σχολείου. </a:t>
            </a:r>
          </a:p>
        </p:txBody>
      </p:sp>
    </p:spTree>
    <p:extLst>
      <p:ext uri="{BB962C8B-B14F-4D97-AF65-F5344CB8AC3E}">
        <p14:creationId xmlns:p14="http://schemas.microsoft.com/office/powerpoint/2010/main" val="19021498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Ρατσισμός στην εκπαίδευση</a:t>
            </a:r>
            <a:endParaRPr lang="el-GR" dirty="0"/>
          </a:p>
        </p:txBody>
      </p:sp>
      <p:sp>
        <p:nvSpPr>
          <p:cNvPr id="3" name="Content Placeholder 2"/>
          <p:cNvSpPr>
            <a:spLocks noGrp="1"/>
          </p:cNvSpPr>
          <p:nvPr>
            <p:ph idx="1"/>
          </p:nvPr>
        </p:nvSpPr>
        <p:spPr>
          <a:xfrm>
            <a:off x="457200" y="1268760"/>
            <a:ext cx="8229600" cy="4525963"/>
          </a:xfrm>
        </p:spPr>
        <p:txBody>
          <a:bodyPr>
            <a:noAutofit/>
          </a:bodyPr>
          <a:lstStyle/>
          <a:p>
            <a:pPr marL="0" indent="0">
              <a:buNone/>
            </a:pPr>
            <a:r>
              <a:rPr lang="el-GR" sz="2400" dirty="0"/>
              <a:t>Ο ρατσισμός έχει επιζήμιες συνέπειες για τα άτομα, τις οικογένειες και τις </a:t>
            </a:r>
            <a:r>
              <a:rPr lang="el-GR" sz="2400" dirty="0" smtClean="0"/>
              <a:t>κοινότητες, καθώς και το </a:t>
            </a:r>
            <a:r>
              <a:rPr lang="el-GR" sz="2400" dirty="0"/>
              <a:t>περιβάλλον εκμάθησης και εργασίας. </a:t>
            </a:r>
            <a:r>
              <a:rPr lang="el-GR" sz="2400" dirty="0" smtClean="0"/>
              <a:t>Ο </a:t>
            </a:r>
            <a:r>
              <a:rPr lang="el-GR" sz="2400" dirty="0"/>
              <a:t>ρατσισμός μπορεί να επηρεάσει δυσμενώς: </a:t>
            </a:r>
            <a:endParaRPr lang="el-GR" sz="2400" dirty="0" smtClean="0"/>
          </a:p>
          <a:p>
            <a:pPr lvl="1"/>
            <a:r>
              <a:rPr lang="el-GR" sz="2000" dirty="0" smtClean="0"/>
              <a:t>Τα εκπαιδευτικά </a:t>
            </a:r>
            <a:r>
              <a:rPr lang="el-GR" sz="2000" dirty="0"/>
              <a:t>αποτελέσματα </a:t>
            </a:r>
            <a:endParaRPr lang="el-GR" sz="2000" dirty="0" smtClean="0"/>
          </a:p>
          <a:p>
            <a:pPr lvl="1"/>
            <a:r>
              <a:rPr lang="el-GR" sz="2000" dirty="0" smtClean="0"/>
              <a:t>Την </a:t>
            </a:r>
            <a:r>
              <a:rPr lang="el-GR" sz="2000" dirty="0"/>
              <a:t>ατομική ευτυχία και την αυτοπεποίθηση </a:t>
            </a:r>
            <a:endParaRPr lang="el-GR" sz="2000" dirty="0" smtClean="0"/>
          </a:p>
          <a:p>
            <a:pPr lvl="1"/>
            <a:r>
              <a:rPr lang="el-GR" sz="2000" dirty="0" smtClean="0"/>
              <a:t>Το </a:t>
            </a:r>
            <a:r>
              <a:rPr lang="el-GR" sz="2000" dirty="0"/>
              <a:t>σχολικό κλίμα </a:t>
            </a:r>
            <a:endParaRPr lang="el-GR" sz="2000" dirty="0" smtClean="0"/>
          </a:p>
          <a:p>
            <a:pPr lvl="1"/>
            <a:r>
              <a:rPr lang="el-GR" sz="2000" dirty="0"/>
              <a:t>Τ</a:t>
            </a:r>
            <a:r>
              <a:rPr lang="el-GR" sz="2000" dirty="0" smtClean="0"/>
              <a:t>ην </a:t>
            </a:r>
            <a:r>
              <a:rPr lang="el-GR" sz="2000" dirty="0"/>
              <a:t>πολιτιστική ταυτότητα </a:t>
            </a:r>
            <a:endParaRPr lang="el-GR" sz="2000" dirty="0" smtClean="0"/>
          </a:p>
          <a:p>
            <a:pPr lvl="1"/>
            <a:r>
              <a:rPr lang="el-GR" sz="2000" dirty="0"/>
              <a:t>Τ</a:t>
            </a:r>
            <a:r>
              <a:rPr lang="el-GR" sz="2000" dirty="0" smtClean="0"/>
              <a:t>ις </a:t>
            </a:r>
            <a:r>
              <a:rPr lang="el-GR" sz="2000" dirty="0"/>
              <a:t>σχολικές και κοινοτικές σχέσεις </a:t>
            </a:r>
            <a:endParaRPr lang="el-GR" sz="2000" dirty="0" smtClean="0"/>
          </a:p>
          <a:p>
            <a:pPr lvl="1"/>
            <a:r>
              <a:rPr lang="el-GR" sz="2000" dirty="0" smtClean="0"/>
              <a:t>Τη συμπεριφορά των </a:t>
            </a:r>
            <a:r>
              <a:rPr lang="el-GR" sz="2000" dirty="0"/>
              <a:t>μαθητών. </a:t>
            </a:r>
            <a:endParaRPr lang="el-GR" sz="2000" dirty="0" smtClean="0"/>
          </a:p>
          <a:p>
            <a:pPr lvl="1"/>
            <a:r>
              <a:rPr lang="el-GR" sz="2000" dirty="0" smtClean="0"/>
              <a:t>Την αυτοπεποίθηση, το ηθικό και την παραγωγικότητα των μαθητών </a:t>
            </a:r>
          </a:p>
          <a:p>
            <a:pPr lvl="1"/>
            <a:r>
              <a:rPr lang="el-GR" sz="2000" dirty="0" smtClean="0"/>
              <a:t>Την παραμονή των μαθητών στο σχολείο (πρόωρη εγκατάλειψη)</a:t>
            </a:r>
          </a:p>
          <a:p>
            <a:pPr marL="0" indent="0">
              <a:buNone/>
            </a:pPr>
            <a:r>
              <a:rPr lang="en-US" sz="1800" dirty="0" smtClean="0">
                <a:hlinkClick r:id="rId2"/>
              </a:rPr>
              <a:t>https</a:t>
            </a:r>
            <a:r>
              <a:rPr lang="en-US" sz="1800" dirty="0">
                <a:hlinkClick r:id="rId2"/>
              </a:rPr>
              <a:t>://</a:t>
            </a:r>
            <a:r>
              <a:rPr lang="en-US" sz="1800" dirty="0" smtClean="0">
                <a:hlinkClick r:id="rId2"/>
              </a:rPr>
              <a:t>education.nsw.gov.au/policy-library/associated-documents/anti-racism-education-advice-for-school.pdf</a:t>
            </a:r>
            <a:r>
              <a:rPr lang="el-GR" sz="1800" dirty="0" smtClean="0"/>
              <a:t> </a:t>
            </a:r>
            <a:endParaRPr lang="el-GR" sz="1800" dirty="0"/>
          </a:p>
        </p:txBody>
      </p:sp>
    </p:spTree>
    <p:extLst>
      <p:ext uri="{BB962C8B-B14F-4D97-AF65-F5344CB8AC3E}">
        <p14:creationId xmlns:p14="http://schemas.microsoft.com/office/powerpoint/2010/main" val="21527027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435280" cy="1143000"/>
          </a:xfrm>
        </p:spPr>
        <p:txBody>
          <a:bodyPr>
            <a:noAutofit/>
          </a:bodyPr>
          <a:lstStyle/>
          <a:p>
            <a:r>
              <a:rPr lang="el-GR" sz="2800" b="1" dirty="0" smtClean="0"/>
              <a:t>Αντιρατσιστική Πολιτική ΥΠΠ</a:t>
            </a:r>
            <a:r>
              <a:rPr lang="en-US" sz="2800" b="1" dirty="0" smtClean="0"/>
              <a:t> </a:t>
            </a:r>
            <a:r>
              <a:rPr lang="el-GR" sz="2800" b="1" dirty="0" smtClean="0"/>
              <a:t>«Κώδικας Συμπεριφοράς κατά του Ρατσισμού &amp; Οδηγός Διαχείρισης και Καταγραφής Ρατσιστικών Περιστατικών»</a:t>
            </a:r>
            <a:endParaRPr lang="el-GR" sz="2800" b="1" dirty="0"/>
          </a:p>
        </p:txBody>
      </p:sp>
      <p:sp>
        <p:nvSpPr>
          <p:cNvPr id="3" name="Content Placeholder 2"/>
          <p:cNvSpPr>
            <a:spLocks noGrp="1"/>
          </p:cNvSpPr>
          <p:nvPr>
            <p:ph idx="1"/>
          </p:nvPr>
        </p:nvSpPr>
        <p:spPr>
          <a:xfrm>
            <a:off x="457200" y="1600200"/>
            <a:ext cx="8229600" cy="4925144"/>
          </a:xfrm>
        </p:spPr>
        <p:txBody>
          <a:bodyPr>
            <a:normAutofit fontScale="77500" lnSpcReduction="20000"/>
          </a:bodyPr>
          <a:lstStyle/>
          <a:p>
            <a:r>
              <a:rPr lang="el-GR" sz="3600" dirty="0" smtClean="0"/>
              <a:t>Οποιαδήποτε </a:t>
            </a:r>
            <a:r>
              <a:rPr lang="el-GR" sz="3600" dirty="0"/>
              <a:t>εκδήλωση ρατσιστικής συμπεριφοράς </a:t>
            </a:r>
            <a:r>
              <a:rPr lang="el-GR" sz="3600" dirty="0" smtClean="0"/>
              <a:t>εντοπίζεται</a:t>
            </a:r>
            <a:r>
              <a:rPr lang="el-GR" sz="3600" dirty="0"/>
              <a:t>, </a:t>
            </a:r>
            <a:r>
              <a:rPr lang="el-GR" sz="3600" dirty="0" smtClean="0"/>
              <a:t>αναγνωρίζεται </a:t>
            </a:r>
            <a:r>
              <a:rPr lang="el-GR" sz="3600" dirty="0"/>
              <a:t>και </a:t>
            </a:r>
            <a:r>
              <a:rPr lang="el-GR" sz="3600" dirty="0" smtClean="0"/>
              <a:t>αντιμετωπίζεται </a:t>
            </a:r>
            <a:r>
              <a:rPr lang="el-GR" sz="3600" u="sng" dirty="0"/>
              <a:t>έγκαιρα και αποφασιστικά</a:t>
            </a:r>
            <a:r>
              <a:rPr lang="el-GR" sz="3600" dirty="0"/>
              <a:t>. Σε αντίθετη περίπτωση, η συμπεριφορά αυτή και η απουσία αντιμετώπισης της, πληγώνει τα θύματα, όχι μόνο ως άτομα, αλλά και ως μέλη της ομάδας εναντίον της οποίας στρέφεται, ενώ επιφέρει σοβαρές επιπτώσεις σε ολόκληρη τη σχολική κοινότητα. </a:t>
            </a:r>
            <a:endParaRPr lang="el-GR" sz="3600" dirty="0" smtClean="0"/>
          </a:p>
          <a:p>
            <a:r>
              <a:rPr lang="el-GR" sz="3600" dirty="0" smtClean="0"/>
              <a:t>Η </a:t>
            </a:r>
            <a:r>
              <a:rPr lang="el-GR" sz="3600" dirty="0"/>
              <a:t>δημιουργία ενός απαλλαγμένου από το ρατσισμό σχολικού περιβάλλοντος συμβάλλει ουσιαστικά στην οικοδόμηση μιας κοινωνίας δικαιοσύνης.</a:t>
            </a:r>
          </a:p>
          <a:p>
            <a:endParaRPr lang="el-GR" dirty="0"/>
          </a:p>
        </p:txBody>
      </p:sp>
    </p:spTree>
    <p:extLst>
      <p:ext uri="{BB962C8B-B14F-4D97-AF65-F5344CB8AC3E}">
        <p14:creationId xmlns:p14="http://schemas.microsoft.com/office/powerpoint/2010/main" val="28793533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1917" y="404664"/>
            <a:ext cx="7290054" cy="1124712"/>
          </a:xfrm>
        </p:spPr>
        <p:txBody>
          <a:bodyPr>
            <a:normAutofit fontScale="90000"/>
          </a:bodyPr>
          <a:lstStyle/>
          <a:p>
            <a:r>
              <a:rPr lang="el-GR" dirty="0" smtClean="0"/>
              <a:t>Αποτελέσματα εφαρμογής Αντιρατσιστικής </a:t>
            </a:r>
            <a:r>
              <a:rPr lang="el-GR" dirty="0"/>
              <a:t>Π</a:t>
            </a:r>
            <a:r>
              <a:rPr lang="el-GR" dirty="0" smtClean="0"/>
              <a:t>ολιτικής </a:t>
            </a:r>
            <a:endParaRPr lang="el-GR" dirty="0"/>
          </a:p>
        </p:txBody>
      </p:sp>
      <p:sp>
        <p:nvSpPr>
          <p:cNvPr id="3" name="Content Placeholder 2"/>
          <p:cNvSpPr>
            <a:spLocks noGrp="1"/>
          </p:cNvSpPr>
          <p:nvPr>
            <p:ph idx="1"/>
          </p:nvPr>
        </p:nvSpPr>
        <p:spPr>
          <a:xfrm>
            <a:off x="768096" y="1529377"/>
            <a:ext cx="7548320" cy="3915848"/>
          </a:xfrm>
        </p:spPr>
        <p:txBody>
          <a:bodyPr>
            <a:normAutofit lnSpcReduction="10000"/>
          </a:bodyPr>
          <a:lstStyle/>
          <a:p>
            <a:pPr marL="0" indent="0">
              <a:buNone/>
            </a:pPr>
            <a:r>
              <a:rPr lang="el-GR" sz="2175" dirty="0"/>
              <a:t>Παρατήρηση </a:t>
            </a:r>
            <a:r>
              <a:rPr lang="en-US" sz="2175" dirty="0"/>
              <a:t>ECRI</a:t>
            </a:r>
            <a:r>
              <a:rPr lang="el-GR" sz="2175" dirty="0"/>
              <a:t> για θετική εξέλιξη με την εφαρμογή της αντιρατσιστικής πολιτικής (5</a:t>
            </a:r>
            <a:r>
              <a:rPr lang="en-US" sz="2175" baseline="30000" dirty="0" err="1"/>
              <a:t>th</a:t>
            </a:r>
            <a:r>
              <a:rPr lang="en-US" sz="2175" dirty="0"/>
              <a:t> report, 2016).</a:t>
            </a:r>
            <a:endParaRPr lang="el-GR" sz="2175" dirty="0"/>
          </a:p>
          <a:p>
            <a:pPr marL="0" indent="0">
              <a:buNone/>
            </a:pPr>
            <a:r>
              <a:rPr lang="el-GR" sz="2175" b="1" dirty="0"/>
              <a:t>Οφέλη για τη σχολική ζωή, με βάση τα σχολεία που εφαρμόζουν την πολιτική: </a:t>
            </a:r>
          </a:p>
          <a:p>
            <a:pPr>
              <a:buFont typeface="Arial" panose="020B0604020202020204" pitchFamily="34" charset="0"/>
              <a:buChar char="•"/>
            </a:pPr>
            <a:r>
              <a:rPr lang="el-GR" sz="2175" dirty="0"/>
              <a:t>Ανάπτυξη ενημερότητας και ευαισθητοποίησης για θέματα ρατσισμού. </a:t>
            </a:r>
          </a:p>
          <a:p>
            <a:pPr>
              <a:buFont typeface="Arial" panose="020B0604020202020204" pitchFamily="34" charset="0"/>
              <a:buChar char="•"/>
            </a:pPr>
            <a:r>
              <a:rPr lang="el-GR" sz="2175" dirty="0"/>
              <a:t>Μείωση των περιστατικών ρατσιστικής συμπεριφοράς. </a:t>
            </a:r>
          </a:p>
          <a:p>
            <a:pPr>
              <a:buFont typeface="Arial" panose="020B0604020202020204" pitchFamily="34" charset="0"/>
              <a:buChar char="•"/>
            </a:pPr>
            <a:r>
              <a:rPr lang="el-GR" sz="2175" dirty="0"/>
              <a:t>Αρκετά παιδιά ενδυναμωμένα ανέφεραν με δυναμισμό τα ρατσιστικά περιστατικά που βίωσαν.</a:t>
            </a:r>
          </a:p>
          <a:p>
            <a:pPr>
              <a:buFont typeface="Arial" panose="020B0604020202020204" pitchFamily="34" charset="0"/>
              <a:buChar char="•"/>
            </a:pPr>
            <a:r>
              <a:rPr lang="el-GR" sz="2175" dirty="0"/>
              <a:t>Διευκρίνιση των ορίων ανάμεσα σε περιστατικά που είναι ρατσιστικά, εκφοβιστικά ή </a:t>
            </a:r>
            <a:r>
              <a:rPr lang="el-GR" sz="2175" dirty="0" err="1"/>
              <a:t>παραβατικά</a:t>
            </a:r>
            <a:r>
              <a:rPr lang="el-GR" sz="2175" dirty="0"/>
              <a:t>. </a:t>
            </a:r>
          </a:p>
          <a:p>
            <a:pPr>
              <a:buFont typeface="Arial" panose="020B0604020202020204" pitchFamily="34" charset="0"/>
              <a:buChar char="•"/>
            </a:pPr>
            <a:endParaRPr lang="el-GR" dirty="0" smtClean="0"/>
          </a:p>
          <a:p>
            <a:endParaRPr lang="el-GR" dirty="0"/>
          </a:p>
        </p:txBody>
      </p:sp>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070" t="11089" r="25062" b="6950"/>
          <a:stretch/>
        </p:blipFill>
        <p:spPr bwMode="auto">
          <a:xfrm>
            <a:off x="6372200" y="4912002"/>
            <a:ext cx="2807196" cy="19638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66868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516" y="476672"/>
            <a:ext cx="8712968" cy="1143000"/>
          </a:xfrm>
        </p:spPr>
        <p:txBody>
          <a:bodyPr>
            <a:noAutofit/>
          </a:bodyPr>
          <a:lstStyle/>
          <a:p>
            <a:r>
              <a:rPr lang="el-GR" sz="3200" dirty="0" smtClean="0"/>
              <a:t>Κείμενο πολιτικής ΥΠΠ για την ένταξη μαθητών/τριών με μεταναστευτική βιογραφία στο κυπριακό εκπαιδευτικό </a:t>
            </a:r>
            <a:r>
              <a:rPr lang="el-GR" sz="3200" dirty="0" smtClean="0"/>
              <a:t>σύστημα</a:t>
            </a:r>
            <a:br>
              <a:rPr lang="el-GR" sz="3200" dirty="0" smtClean="0"/>
            </a:br>
            <a:r>
              <a:rPr lang="el-GR" sz="3200" dirty="0" smtClean="0"/>
              <a:t> </a:t>
            </a:r>
            <a:r>
              <a:rPr lang="el-GR" sz="3200" dirty="0" smtClean="0"/>
              <a:t>(Φεβρουάριος 2017)</a:t>
            </a:r>
            <a:endParaRPr lang="el-GR" sz="3200" dirty="0"/>
          </a:p>
        </p:txBody>
      </p:sp>
      <p:sp>
        <p:nvSpPr>
          <p:cNvPr id="3" name="Content Placeholder 2"/>
          <p:cNvSpPr>
            <a:spLocks noGrp="1"/>
          </p:cNvSpPr>
          <p:nvPr>
            <p:ph idx="1"/>
          </p:nvPr>
        </p:nvSpPr>
        <p:spPr>
          <a:xfrm>
            <a:off x="457200" y="1988841"/>
            <a:ext cx="8229600" cy="3960440"/>
          </a:xfrm>
        </p:spPr>
        <p:txBody>
          <a:bodyPr>
            <a:normAutofit fontScale="85000" lnSpcReduction="20000"/>
          </a:bodyPr>
          <a:lstStyle/>
          <a:p>
            <a:pPr marL="0" indent="0">
              <a:buNone/>
            </a:pPr>
            <a:r>
              <a:rPr lang="el-GR" dirty="0"/>
              <a:t>5 άξονες προτεραιότητας ΥΠΠ για την εκπαίδευση </a:t>
            </a:r>
            <a:r>
              <a:rPr lang="el-GR" dirty="0" smtClean="0"/>
              <a:t>μεταναστών:</a:t>
            </a:r>
            <a:endParaRPr lang="el-GR" dirty="0"/>
          </a:p>
          <a:p>
            <a:r>
              <a:rPr lang="el-GR" dirty="0" smtClean="0"/>
              <a:t>εκμάθηση </a:t>
            </a:r>
            <a:r>
              <a:rPr lang="el-GR" dirty="0"/>
              <a:t>της ελληνικής </a:t>
            </a:r>
            <a:r>
              <a:rPr lang="el-GR" dirty="0" smtClean="0"/>
              <a:t>γλώσσας</a:t>
            </a:r>
          </a:p>
          <a:p>
            <a:r>
              <a:rPr lang="el-GR" dirty="0" smtClean="0"/>
              <a:t>υποδοχή </a:t>
            </a:r>
            <a:r>
              <a:rPr lang="el-GR" dirty="0"/>
              <a:t>των </a:t>
            </a:r>
            <a:r>
              <a:rPr lang="el-GR" dirty="0" err="1"/>
              <a:t>νεοαφιχθέντων</a:t>
            </a:r>
            <a:r>
              <a:rPr lang="el-GR" dirty="0"/>
              <a:t> </a:t>
            </a:r>
            <a:r>
              <a:rPr lang="el-GR" dirty="0" smtClean="0"/>
              <a:t>μαθητών/τριών</a:t>
            </a:r>
          </a:p>
          <a:p>
            <a:r>
              <a:rPr lang="el-GR" dirty="0"/>
              <a:t>ε</a:t>
            </a:r>
            <a:r>
              <a:rPr lang="el-GR" dirty="0" smtClean="0"/>
              <a:t>κπαίδευση </a:t>
            </a:r>
            <a:r>
              <a:rPr lang="el-GR" dirty="0"/>
              <a:t>και κατάρτιση των </a:t>
            </a:r>
            <a:r>
              <a:rPr lang="el-GR" dirty="0" smtClean="0"/>
              <a:t>εκπαιδευτικών</a:t>
            </a:r>
          </a:p>
          <a:p>
            <a:r>
              <a:rPr lang="el-GR" dirty="0" smtClean="0"/>
              <a:t>συλλογή </a:t>
            </a:r>
            <a:r>
              <a:rPr lang="el-GR" dirty="0"/>
              <a:t>και ανάλυση δεδομένων σχετικά με τις ανάγκες των μαθητών/τριών με μεταναστευτική βιογραφία </a:t>
            </a:r>
            <a:endParaRPr lang="el-GR" dirty="0" smtClean="0"/>
          </a:p>
          <a:p>
            <a:r>
              <a:rPr lang="el-GR" dirty="0" smtClean="0"/>
              <a:t>διαπολιτισμική </a:t>
            </a:r>
            <a:r>
              <a:rPr lang="el-GR" dirty="0"/>
              <a:t>προσέγγιση νέων αναλυτικών </a:t>
            </a:r>
            <a:r>
              <a:rPr lang="el-GR" dirty="0" smtClean="0"/>
              <a:t>προγραμμάτων</a:t>
            </a:r>
            <a:endParaRPr lang="el-GR" dirty="0"/>
          </a:p>
          <a:p>
            <a:endParaRPr lang="el-GR" dirty="0"/>
          </a:p>
        </p:txBody>
      </p:sp>
    </p:spTree>
    <p:extLst>
      <p:ext uri="{BB962C8B-B14F-4D97-AF65-F5344CB8AC3E}">
        <p14:creationId xmlns:p14="http://schemas.microsoft.com/office/powerpoint/2010/main" val="7746512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err="1" smtClean="0"/>
              <a:t>Διατμηματική</a:t>
            </a:r>
            <a:r>
              <a:rPr lang="el-GR" dirty="0" smtClean="0"/>
              <a:t> Επιτροπή για την ένταξη μαθητών/τριών με μεταναστευτική βιογραφία </a:t>
            </a:r>
            <a:endParaRPr lang="el-GR" dirty="0"/>
          </a:p>
        </p:txBody>
      </p:sp>
      <p:sp>
        <p:nvSpPr>
          <p:cNvPr id="3" name="Content Placeholder 2"/>
          <p:cNvSpPr>
            <a:spLocks noGrp="1"/>
          </p:cNvSpPr>
          <p:nvPr>
            <p:ph idx="1"/>
          </p:nvPr>
        </p:nvSpPr>
        <p:spPr>
          <a:xfrm>
            <a:off x="457200" y="1844823"/>
            <a:ext cx="8507288" cy="4176465"/>
          </a:xfrm>
        </p:spPr>
        <p:txBody>
          <a:bodyPr>
            <a:normAutofit fontScale="70000" lnSpcReduction="20000"/>
          </a:bodyPr>
          <a:lstStyle/>
          <a:p>
            <a:r>
              <a:rPr lang="el-GR" sz="3400" dirty="0" smtClean="0"/>
              <a:t>Σκοπός η </a:t>
            </a:r>
            <a:r>
              <a:rPr lang="el-GR" sz="3400" dirty="0"/>
              <a:t>αποτελεσματικότερη στήριξη των παιδιών στην εκμάθηση της ελληνικής γλώσσας </a:t>
            </a:r>
            <a:r>
              <a:rPr lang="el-GR" sz="3400" dirty="0" smtClean="0"/>
              <a:t>και η ομαλότερη </a:t>
            </a:r>
            <a:r>
              <a:rPr lang="el-GR" sz="3400" dirty="0"/>
              <a:t>μετάβασή τους από τη μία βαθμίδα εκπαίδευσης στην άλλη. </a:t>
            </a:r>
            <a:endParaRPr lang="el-GR" sz="3400" dirty="0" smtClean="0"/>
          </a:p>
          <a:p>
            <a:r>
              <a:rPr lang="el-GR" sz="3400" dirty="0" smtClean="0"/>
              <a:t>Διενεργήθηκαν με συνεργασία του Π.Ι. και της ΔΔΕ </a:t>
            </a:r>
            <a:r>
              <a:rPr lang="el-GR" sz="3400" dirty="0"/>
              <a:t>7 </a:t>
            </a:r>
            <a:r>
              <a:rPr lang="el-GR" sz="3400" dirty="0" err="1"/>
              <a:t>παγκύπριες</a:t>
            </a:r>
            <a:r>
              <a:rPr lang="el-GR" sz="3400" dirty="0"/>
              <a:t> υποχρεωτικές επιμορφώσεις εκπαιδευτικών δημοτικής εκπαίδευσης για τη διδασκαλία της ελληνικής ως δεύτερης γλώσσας τον Σεπτέμβριο </a:t>
            </a:r>
            <a:r>
              <a:rPr lang="el-GR" sz="3400" dirty="0" smtClean="0"/>
              <a:t>2017.</a:t>
            </a:r>
          </a:p>
          <a:p>
            <a:r>
              <a:rPr lang="el-GR" sz="3400" dirty="0"/>
              <a:t>Η Διεύθυνση Μέσης Εκπαίδευσης εφαρμόζει τέσσερα διαφορετικά προγράμματα εκμάθησης της Ελληνικής ως δεύτερης γλώσσας που στοχεύουν στην ανάπτυξη των τεσσάρων βασικών γλωσσικών δεξιοτήτων, όπως καθορίζονται από το Κοινό Ευρωπαϊκό Πλαίσιο Αναφοράς για τις Γλώσσες. </a:t>
            </a:r>
            <a:r>
              <a:rPr lang="el-GR" sz="3400" dirty="0" smtClean="0"/>
              <a:t> </a:t>
            </a:r>
          </a:p>
          <a:p>
            <a:endParaRPr lang="el-GR" dirty="0"/>
          </a:p>
        </p:txBody>
      </p:sp>
    </p:spTree>
    <p:extLst>
      <p:ext uri="{BB962C8B-B14F-4D97-AF65-F5344CB8AC3E}">
        <p14:creationId xmlns:p14="http://schemas.microsoft.com/office/powerpoint/2010/main" val="1859948848"/>
      </p:ext>
    </p:extLst>
  </p:cSld>
  <p:clrMapOvr>
    <a:masterClrMapping/>
  </p:clrMapOvr>
  <p:timing>
    <p:tnLst>
      <p:par>
        <p:cTn id="1" dur="indefinite" restart="never" nodeType="tmRoot"/>
      </p:par>
    </p:tnLst>
  </p:timing>
</p:sld>
</file>

<file path=ppt/theme/theme1.xml><?xml version="1.0" encoding="utf-8"?>
<a:theme xmlns:a="http://schemas.openxmlformats.org/drawingml/2006/main" name="CPI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PI-2017-new-logo.potx" id="{78FAB83C-CB88-4EE8-BD22-0BEC15C16380}" vid="{5B9C0437-7869-4D0C-8C09-AEC16441E8D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CPI-2017-new-logo</Template>
  <TotalTime>388</TotalTime>
  <Words>1306</Words>
  <Application>Microsoft Office PowerPoint</Application>
  <PresentationFormat>On-screen Show (4:3)</PresentationFormat>
  <Paragraphs>76</Paragraphs>
  <Slides>15</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CPI_Template</vt:lpstr>
      <vt:lpstr>Ο ρόλος της εκπαίδευσης στην καλλιέργεια μιας ανοικτής κοινωνίας</vt:lpstr>
      <vt:lpstr>Ετερότητα στο σχολικό περιβάλλον</vt:lpstr>
      <vt:lpstr>Εκπαίδευση για ισότητα</vt:lpstr>
      <vt:lpstr>Πώς αντιμετωπίζονται οι διακρίσεις;</vt:lpstr>
      <vt:lpstr>Ρατσισμός στην εκπαίδευση</vt:lpstr>
      <vt:lpstr>Αντιρατσιστική Πολιτική ΥΠΠ «Κώδικας Συμπεριφοράς κατά του Ρατσισμού &amp; Οδηγός Διαχείρισης και Καταγραφής Ρατσιστικών Περιστατικών»</vt:lpstr>
      <vt:lpstr>Αποτελέσματα εφαρμογής Αντιρατσιστικής Πολιτικής </vt:lpstr>
      <vt:lpstr>Κείμενο πολιτικής ΥΠΠ για την ένταξη μαθητών/τριών με μεταναστευτική βιογραφία στο κυπριακό εκπαιδευτικό σύστημα  (Φεβρουάριος 2017)</vt:lpstr>
      <vt:lpstr>Διατμηματική Επιτροπή για την ένταξη μαθητών/τριών με μεταναστευτική βιογραφία </vt:lpstr>
      <vt:lpstr>PowerPoint Presentation</vt:lpstr>
      <vt:lpstr>PowerPoint Presentation</vt:lpstr>
      <vt:lpstr>Πρόγραμμα «Μέτρα για βελτίωση της κοινωνικής και εκπαιδευτικής ένταξης παιδιών τρίτων χωρών στην Κύπρο» </vt:lpstr>
      <vt:lpstr>Εκπαιδευτικό πρόγραμμα «Μακριά από την πατρίδα και τον φόβο»</vt:lpstr>
      <vt:lpstr>Ημερίδα «Άνθρωποι σε κίνηση: παιδαγωγικά εργαλεία για καλλιέργεια της ενσυναίσθησης για παιδιά πρόσφυγες και μετανάστες»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Nicolas Kanaris</dc:creator>
  <cp:lastModifiedBy>Athena Michaelidou</cp:lastModifiedBy>
  <cp:revision>81</cp:revision>
  <cp:lastPrinted>2017-11-13T09:09:53Z</cp:lastPrinted>
  <dcterms:created xsi:type="dcterms:W3CDTF">2017-05-19T10:19:24Z</dcterms:created>
  <dcterms:modified xsi:type="dcterms:W3CDTF">2017-11-13T16:07:01Z</dcterms:modified>
</cp:coreProperties>
</file>